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D7543-BA59-4DBA-BC1A-11016392ADA4}" type="datetimeFigureOut">
              <a:rPr lang="en-IN" smtClean="0"/>
              <a:t>19-10-2024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F27F7-26B9-4FEA-B432-B0FF601F288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765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67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38194" y="1385315"/>
            <a:ext cx="551561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2050" y="1938273"/>
            <a:ext cx="10346690" cy="4208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" Type="http://schemas.openxmlformats.org/officeDocument/2006/relationships/image" Target="../media/image36.png"/><Relationship Id="rId21" Type="http://schemas.openxmlformats.org/officeDocument/2006/relationships/image" Target="../media/image46.png"/><Relationship Id="rId7" Type="http://schemas.openxmlformats.org/officeDocument/2006/relationships/image" Target="../media/image10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2" Type="http://schemas.openxmlformats.org/officeDocument/2006/relationships/image" Target="../media/image3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24" Type="http://schemas.openxmlformats.org/officeDocument/2006/relationships/image" Target="../media/image49.png"/><Relationship Id="rId5" Type="http://schemas.openxmlformats.org/officeDocument/2006/relationships/image" Target="../media/image8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10" Type="http://schemas.openxmlformats.org/officeDocument/2006/relationships/image" Target="../media/image27.png"/><Relationship Id="rId19" Type="http://schemas.openxmlformats.org/officeDocument/2006/relationships/image" Target="../media/image44.png"/><Relationship Id="rId4" Type="http://schemas.openxmlformats.org/officeDocument/2006/relationships/image" Target="../media/image26.png"/><Relationship Id="rId9" Type="http://schemas.openxmlformats.org/officeDocument/2006/relationships/image" Target="../media/image12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2.png"/><Relationship Id="rId4" Type="http://schemas.openxmlformats.org/officeDocument/2006/relationships/image" Target="../media/image35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2.png"/><Relationship Id="rId4" Type="http://schemas.openxmlformats.org/officeDocument/2006/relationships/image" Target="../media/image55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6.jp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2.png"/><Relationship Id="rId4" Type="http://schemas.openxmlformats.org/officeDocument/2006/relationships/image" Target="../media/image59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60.png"/><Relationship Id="rId21" Type="http://schemas.openxmlformats.org/officeDocument/2006/relationships/image" Target="../media/image71.png"/><Relationship Id="rId7" Type="http://schemas.openxmlformats.org/officeDocument/2006/relationships/image" Target="../media/image26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2" Type="http://schemas.openxmlformats.org/officeDocument/2006/relationships/image" Target="../media/image3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9.png"/><Relationship Id="rId24" Type="http://schemas.openxmlformats.org/officeDocument/2006/relationships/image" Target="../media/image74.png"/><Relationship Id="rId5" Type="http://schemas.openxmlformats.org/officeDocument/2006/relationships/image" Target="../media/image9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10" Type="http://schemas.openxmlformats.org/officeDocument/2006/relationships/image" Target="../media/image12.png"/><Relationship Id="rId19" Type="http://schemas.openxmlformats.org/officeDocument/2006/relationships/image" Target="../media/image6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image" Target="../media/image76.png"/><Relationship Id="rId7" Type="http://schemas.openxmlformats.org/officeDocument/2006/relationships/image" Target="../media/image26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3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5" Type="http://schemas.openxmlformats.org/officeDocument/2006/relationships/image" Target="../media/image80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12" Type="http://schemas.openxmlformats.org/officeDocument/2006/relationships/image" Target="../media/image9.png"/><Relationship Id="rId17" Type="http://schemas.openxmlformats.org/officeDocument/2006/relationships/image" Target="../media/image19.png"/><Relationship Id="rId2" Type="http://schemas.openxmlformats.org/officeDocument/2006/relationships/image" Target="../media/image1.jp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8.png"/><Relationship Id="rId5" Type="http://schemas.openxmlformats.org/officeDocument/2006/relationships/image" Target="../media/image21.png"/><Relationship Id="rId15" Type="http://schemas.openxmlformats.org/officeDocument/2006/relationships/image" Target="../media/image12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6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2.png"/><Relationship Id="rId4" Type="http://schemas.openxmlformats.org/officeDocument/2006/relationships/image" Target="../media/image85.png"/><Relationship Id="rId9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8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7.png"/><Relationship Id="rId5" Type="http://schemas.openxmlformats.org/officeDocument/2006/relationships/image" Target="../media/image26.png"/><Relationship Id="rId15" Type="http://schemas.openxmlformats.org/officeDocument/2006/relationships/image" Target="../media/image90.png"/><Relationship Id="rId10" Type="http://schemas.openxmlformats.org/officeDocument/2006/relationships/image" Target="../media/image12.png"/><Relationship Id="rId4" Type="http://schemas.openxmlformats.org/officeDocument/2006/relationships/image" Target="../media/image87.png"/><Relationship Id="rId9" Type="http://schemas.openxmlformats.org/officeDocument/2006/relationships/image" Target="../media/image11.png"/><Relationship Id="rId14" Type="http://schemas.openxmlformats.org/officeDocument/2006/relationships/image" Target="../media/image8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6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6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2.png"/><Relationship Id="rId4" Type="http://schemas.openxmlformats.org/officeDocument/2006/relationships/image" Target="../media/image91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2.png"/><Relationship Id="rId4" Type="http://schemas.openxmlformats.org/officeDocument/2006/relationships/image" Target="../media/image29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3.png"/><Relationship Id="rId21" Type="http://schemas.openxmlformats.org/officeDocument/2006/relationships/image" Target="../media/image102.png"/><Relationship Id="rId7" Type="http://schemas.openxmlformats.org/officeDocument/2006/relationships/image" Target="../media/image10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1.jpg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24" Type="http://schemas.openxmlformats.org/officeDocument/2006/relationships/image" Target="../media/image105.png"/><Relationship Id="rId5" Type="http://schemas.openxmlformats.org/officeDocument/2006/relationships/image" Target="../media/image8.png"/><Relationship Id="rId15" Type="http://schemas.openxmlformats.org/officeDocument/2006/relationships/image" Target="../media/image96.png"/><Relationship Id="rId23" Type="http://schemas.openxmlformats.org/officeDocument/2006/relationships/image" Target="../media/image104.png"/><Relationship Id="rId10" Type="http://schemas.openxmlformats.org/officeDocument/2006/relationships/image" Target="../media/image27.png"/><Relationship Id="rId19" Type="http://schemas.openxmlformats.org/officeDocument/2006/relationships/image" Target="../media/image100.png"/><Relationship Id="rId4" Type="http://schemas.openxmlformats.org/officeDocument/2006/relationships/image" Target="../media/image26.png"/><Relationship Id="rId9" Type="http://schemas.openxmlformats.org/officeDocument/2006/relationships/image" Target="../media/image12.pn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mailto:SANJEEV_720@GMAIL.COM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10.png"/><Relationship Id="rId12" Type="http://schemas.openxmlformats.org/officeDocument/2006/relationships/image" Target="../media/image10.png"/><Relationship Id="rId2" Type="http://schemas.openxmlformats.org/officeDocument/2006/relationships/image" Target="../media/image106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9.png"/><Relationship Id="rId11" Type="http://schemas.openxmlformats.org/officeDocument/2006/relationships/image" Target="../media/image9.png"/><Relationship Id="rId5" Type="http://schemas.openxmlformats.org/officeDocument/2006/relationships/image" Target="../media/image108.png"/><Relationship Id="rId15" Type="http://schemas.openxmlformats.org/officeDocument/2006/relationships/image" Target="../media/image27.png"/><Relationship Id="rId10" Type="http://schemas.openxmlformats.org/officeDocument/2006/relationships/image" Target="../media/image8.png"/><Relationship Id="rId4" Type="http://schemas.openxmlformats.org/officeDocument/2006/relationships/image" Target="../media/image107.png"/><Relationship Id="rId9" Type="http://schemas.openxmlformats.org/officeDocument/2006/relationships/image" Target="../media/image26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2.png"/><Relationship Id="rId4" Type="http://schemas.openxmlformats.org/officeDocument/2006/relationships/image" Target="../media/image29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2.png"/><Relationship Id="rId4" Type="http://schemas.openxmlformats.org/officeDocument/2006/relationships/image" Target="../media/image29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2.png"/><Relationship Id="rId4" Type="http://schemas.openxmlformats.org/officeDocument/2006/relationships/image" Target="../media/image29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9.png"/><Relationship Id="rId7" Type="http://schemas.openxmlformats.org/officeDocument/2006/relationships/image" Target="../media/image10.png"/><Relationship Id="rId12" Type="http://schemas.openxmlformats.org/officeDocument/2006/relationships/image" Target="../media/image32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10.png"/><Relationship Id="rId12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2.png"/><Relationship Id="rId4" Type="http://schemas.openxmlformats.org/officeDocument/2006/relationships/image" Target="../media/image35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7950"/>
            <a:ext cx="12192000" cy="6750050"/>
            <a:chOff x="0" y="107950"/>
            <a:chExt cx="12192000" cy="67500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7950"/>
              <a:ext cx="12192000" cy="67500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5409" y="193039"/>
              <a:ext cx="1666240" cy="7607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4739" y="1468119"/>
              <a:ext cx="11097259" cy="14655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4500" y="1515110"/>
              <a:ext cx="3310890" cy="7899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25490" y="1515110"/>
              <a:ext cx="1040130" cy="78993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00400" y="1611629"/>
            <a:ext cx="596900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0419" marR="5080" indent="-808355">
              <a:lnSpc>
                <a:spcPct val="100000"/>
              </a:lnSpc>
              <a:spcBef>
                <a:spcPts val="100"/>
              </a:spcBef>
            </a:pPr>
            <a:r>
              <a:rPr sz="2800" spc="-40" dirty="0">
                <a:latin typeface="Times New Roman"/>
                <a:cs typeface="Times New Roman"/>
              </a:rPr>
              <a:t>PRESENTATION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BY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C55A11"/>
                </a:solidFill>
                <a:latin typeface="Times New Roman"/>
                <a:cs typeface="Times New Roman"/>
              </a:rPr>
              <a:t>KULBHUSHAN </a:t>
            </a:r>
            <a:r>
              <a:rPr sz="2800" spc="-68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55A11"/>
                </a:solidFill>
                <a:latin typeface="Times New Roman"/>
                <a:cs typeface="Times New Roman"/>
              </a:rPr>
              <a:t>JAIN</a:t>
            </a:r>
            <a:r>
              <a:rPr sz="2800" spc="-50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55A11"/>
                </a:solidFill>
                <a:latin typeface="Times New Roman"/>
                <a:cs typeface="Times New Roman"/>
              </a:rPr>
              <a:t>VEENA</a:t>
            </a:r>
            <a:r>
              <a:rPr sz="2800" spc="-16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55A11"/>
                </a:solidFill>
                <a:latin typeface="Times New Roman"/>
                <a:cs typeface="Times New Roman"/>
              </a:rPr>
              <a:t>JAIN</a:t>
            </a:r>
            <a:r>
              <a:rPr sz="2800" spc="-45" dirty="0">
                <a:solidFill>
                  <a:srgbClr val="C55A1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55A11"/>
                </a:solidFill>
                <a:latin typeface="Times New Roman"/>
                <a:cs typeface="Times New Roman"/>
              </a:rPr>
              <a:t>TRUST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94739" y="98746"/>
            <a:ext cx="11097260" cy="5375275"/>
            <a:chOff x="1094739" y="98746"/>
            <a:chExt cx="11097260" cy="537527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0744" y="808887"/>
              <a:ext cx="190884" cy="23837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263229" y="81274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44091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4091" y="230207"/>
                  </a:lnTo>
                  <a:lnTo>
                    <a:pt x="44091" y="187529"/>
                  </a:lnTo>
                  <a:lnTo>
                    <a:pt x="64090" y="166184"/>
                  </a:lnTo>
                  <a:lnTo>
                    <a:pt x="108182" y="230207"/>
                  </a:lnTo>
                  <a:lnTo>
                    <a:pt x="163178" y="230207"/>
                  </a:lnTo>
                  <a:lnTo>
                    <a:pt x="95000" y="138943"/>
                  </a:lnTo>
                  <a:lnTo>
                    <a:pt x="161357" y="63566"/>
                  </a:lnTo>
                  <a:lnTo>
                    <a:pt x="107263" y="63566"/>
                  </a:lnTo>
                  <a:lnTo>
                    <a:pt x="44091" y="137580"/>
                  </a:lnTo>
                  <a:lnTo>
                    <a:pt x="44091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63229" y="81274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108182" y="230207"/>
                  </a:moveTo>
                  <a:lnTo>
                    <a:pt x="64090" y="166184"/>
                  </a:lnTo>
                  <a:lnTo>
                    <a:pt x="44091" y="187529"/>
                  </a:lnTo>
                  <a:lnTo>
                    <a:pt x="44091" y="230207"/>
                  </a:lnTo>
                  <a:lnTo>
                    <a:pt x="0" y="230207"/>
                  </a:lnTo>
                  <a:lnTo>
                    <a:pt x="0" y="0"/>
                  </a:lnTo>
                  <a:lnTo>
                    <a:pt x="44091" y="0"/>
                  </a:lnTo>
                  <a:lnTo>
                    <a:pt x="44091" y="137580"/>
                  </a:lnTo>
                  <a:lnTo>
                    <a:pt x="107263" y="63566"/>
                  </a:lnTo>
                  <a:lnTo>
                    <a:pt x="161357" y="63566"/>
                  </a:lnTo>
                  <a:lnTo>
                    <a:pt x="95000" y="138943"/>
                  </a:lnTo>
                  <a:lnTo>
                    <a:pt x="163178" y="230207"/>
                  </a:lnTo>
                  <a:lnTo>
                    <a:pt x="108182" y="230207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01378" y="812742"/>
              <a:ext cx="49530" cy="230504"/>
            </a:xfrm>
            <a:custGeom>
              <a:avLst/>
              <a:gdLst/>
              <a:ahLst/>
              <a:cxnLst/>
              <a:rect l="l" t="t" r="r" b="b"/>
              <a:pathLst>
                <a:path w="49529" h="230505">
                  <a:moveTo>
                    <a:pt x="49098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9098" y="230207"/>
                  </a:lnTo>
                  <a:lnTo>
                    <a:pt x="4909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94791" y="871553"/>
              <a:ext cx="157708" cy="17161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84323" y="812520"/>
              <a:ext cx="170439" cy="23474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294082" y="80593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8179" y="70369"/>
                  </a:moveTo>
                  <a:lnTo>
                    <a:pt x="4093" y="70369"/>
                  </a:lnTo>
                  <a:lnTo>
                    <a:pt x="4093" y="237010"/>
                  </a:lnTo>
                  <a:lnTo>
                    <a:pt x="48179" y="237010"/>
                  </a:lnTo>
                  <a:lnTo>
                    <a:pt x="48179" y="70369"/>
                  </a:lnTo>
                  <a:close/>
                </a:path>
                <a:path w="52704" h="237490">
                  <a:moveTo>
                    <a:pt x="25913" y="0"/>
                  </a:moveTo>
                  <a:lnTo>
                    <a:pt x="0" y="25872"/>
                  </a:lnTo>
                  <a:lnTo>
                    <a:pt x="1364" y="34049"/>
                  </a:lnTo>
                  <a:lnTo>
                    <a:pt x="5007" y="41309"/>
                  </a:lnTo>
                  <a:lnTo>
                    <a:pt x="10904" y="47211"/>
                  </a:lnTo>
                  <a:lnTo>
                    <a:pt x="17732" y="50843"/>
                  </a:lnTo>
                  <a:lnTo>
                    <a:pt x="25913" y="52218"/>
                  </a:lnTo>
                  <a:lnTo>
                    <a:pt x="34095" y="50843"/>
                  </a:lnTo>
                  <a:lnTo>
                    <a:pt x="41368" y="47211"/>
                  </a:lnTo>
                  <a:lnTo>
                    <a:pt x="47277" y="41309"/>
                  </a:lnTo>
                  <a:lnTo>
                    <a:pt x="50908" y="34049"/>
                  </a:lnTo>
                  <a:lnTo>
                    <a:pt x="52272" y="25872"/>
                  </a:lnTo>
                  <a:lnTo>
                    <a:pt x="50908" y="17712"/>
                  </a:lnTo>
                  <a:lnTo>
                    <a:pt x="47277" y="10435"/>
                  </a:lnTo>
                  <a:lnTo>
                    <a:pt x="41368" y="4989"/>
                  </a:lnTo>
                  <a:lnTo>
                    <a:pt x="34095" y="1357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94082" y="80593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093" y="237010"/>
                  </a:moveTo>
                  <a:lnTo>
                    <a:pt x="4093" y="70369"/>
                  </a:lnTo>
                  <a:lnTo>
                    <a:pt x="48179" y="70369"/>
                  </a:lnTo>
                  <a:lnTo>
                    <a:pt x="48179" y="237010"/>
                  </a:lnTo>
                  <a:lnTo>
                    <a:pt x="4093" y="237010"/>
                  </a:lnTo>
                  <a:close/>
                </a:path>
                <a:path w="52704" h="237490">
                  <a:moveTo>
                    <a:pt x="0" y="25872"/>
                  </a:moveTo>
                  <a:lnTo>
                    <a:pt x="25913" y="0"/>
                  </a:lnTo>
                  <a:lnTo>
                    <a:pt x="34095" y="1357"/>
                  </a:lnTo>
                  <a:lnTo>
                    <a:pt x="41368" y="4989"/>
                  </a:lnTo>
                  <a:lnTo>
                    <a:pt x="47277" y="10435"/>
                  </a:lnTo>
                  <a:lnTo>
                    <a:pt x="50908" y="17712"/>
                  </a:lnTo>
                  <a:lnTo>
                    <a:pt x="52272" y="25872"/>
                  </a:lnTo>
                  <a:lnTo>
                    <a:pt x="50908" y="34049"/>
                  </a:lnTo>
                  <a:lnTo>
                    <a:pt x="47277" y="41309"/>
                  </a:lnTo>
                  <a:lnTo>
                    <a:pt x="41368" y="47211"/>
                  </a:lnTo>
                  <a:lnTo>
                    <a:pt x="34095" y="50843"/>
                  </a:lnTo>
                  <a:lnTo>
                    <a:pt x="25913" y="52218"/>
                  </a:lnTo>
                  <a:lnTo>
                    <a:pt x="17732" y="50843"/>
                  </a:lnTo>
                  <a:lnTo>
                    <a:pt x="10904" y="47211"/>
                  </a:lnTo>
                  <a:lnTo>
                    <a:pt x="5007" y="41309"/>
                  </a:lnTo>
                  <a:lnTo>
                    <a:pt x="1364" y="34049"/>
                  </a:lnTo>
                  <a:lnTo>
                    <a:pt x="0" y="25872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75226" y="871553"/>
              <a:ext cx="155430" cy="17570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438214" y="83635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38214" y="83635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ln w="31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25941" y="77506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solidFill>
              <a:srgbClr val="0D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25941" y="77506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ln w="3175">
              <a:solidFill>
                <a:srgbClr val="0D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13216" y="77506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3216" y="77506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42107" y="1119461"/>
              <a:ext cx="727224" cy="14983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57528" y="1162145"/>
              <a:ext cx="678123" cy="16572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789109" y="1206863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41824" y="0"/>
                  </a:moveTo>
                  <a:lnTo>
                    <a:pt x="0" y="0"/>
                  </a:lnTo>
                  <a:lnTo>
                    <a:pt x="0" y="20883"/>
                  </a:lnTo>
                  <a:lnTo>
                    <a:pt x="41824" y="20883"/>
                  </a:lnTo>
                  <a:lnTo>
                    <a:pt x="4182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18445" y="98746"/>
              <a:ext cx="539506" cy="59253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94739" y="4009389"/>
              <a:ext cx="11097259" cy="146431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64049" y="4067809"/>
              <a:ext cx="2995929" cy="6781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56119" y="4067809"/>
              <a:ext cx="5135880" cy="67818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45560" y="4616450"/>
              <a:ext cx="4688840" cy="678180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4028440" y="3967226"/>
            <a:ext cx="43103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18490">
              <a:lnSpc>
                <a:spcPct val="15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FOR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EXTENSION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ON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EMPANELMENT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WITH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PSDM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96519" y="16509"/>
            <a:ext cx="5897880" cy="4194810"/>
            <a:chOff x="96519" y="16509"/>
            <a:chExt cx="5897880" cy="4194810"/>
          </a:xfrm>
        </p:grpSpPr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34329" y="2683509"/>
              <a:ext cx="560070" cy="152780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6519" y="16509"/>
              <a:ext cx="1327150" cy="1361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6730"/>
            <a:chOff x="0" y="0"/>
            <a:chExt cx="12192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65409" y="147320"/>
              <a:ext cx="1666240" cy="7607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79" y="1113789"/>
              <a:ext cx="4906010" cy="567436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634235" y="3036315"/>
            <a:ext cx="2413000" cy="17303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99800"/>
              </a:lnSpc>
              <a:spcBef>
                <a:spcPts val="105"/>
              </a:spcBef>
            </a:pPr>
            <a:r>
              <a:rPr sz="2800" b="1" dirty="0">
                <a:latin typeface="Calibri"/>
                <a:cs typeface="Calibri"/>
              </a:rPr>
              <a:t>IM</a:t>
            </a:r>
            <a:r>
              <a:rPr sz="2800" b="1" spc="5" dirty="0">
                <a:latin typeface="Calibri"/>
                <a:cs typeface="Calibri"/>
              </a:rPr>
              <a:t>P</a:t>
            </a:r>
            <a:r>
              <a:rPr sz="2800" b="1" dirty="0">
                <a:latin typeface="Calibri"/>
                <a:cs typeface="Calibri"/>
              </a:rPr>
              <a:t>LEM</a:t>
            </a:r>
            <a:r>
              <a:rPr sz="2800" b="1" spc="1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NTION  </a:t>
            </a:r>
            <a:r>
              <a:rPr sz="2800" b="1" spc="-5" dirty="0">
                <a:latin typeface="Calibri"/>
                <a:cs typeface="Calibri"/>
              </a:rPr>
              <a:t>PLAN </a:t>
            </a:r>
            <a:r>
              <a:rPr sz="2800" b="1" dirty="0">
                <a:latin typeface="Calibri"/>
                <a:cs typeface="Calibri"/>
              </a:rPr>
              <a:t>AFTER 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45" dirty="0">
                <a:latin typeface="Calibri"/>
                <a:cs typeface="Calibri"/>
              </a:rPr>
              <a:t>TARGET 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ALLOCATION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6519" y="16509"/>
            <a:ext cx="11612880" cy="2105660"/>
            <a:chOff x="96519" y="16509"/>
            <a:chExt cx="11612880" cy="21056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0744" y="782218"/>
              <a:ext cx="190884" cy="23837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44091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4091" y="230207"/>
                  </a:lnTo>
                  <a:lnTo>
                    <a:pt x="44091" y="187529"/>
                  </a:lnTo>
                  <a:lnTo>
                    <a:pt x="64090" y="166184"/>
                  </a:lnTo>
                  <a:lnTo>
                    <a:pt x="108182" y="230207"/>
                  </a:lnTo>
                  <a:lnTo>
                    <a:pt x="163178" y="230207"/>
                  </a:lnTo>
                  <a:lnTo>
                    <a:pt x="95000" y="138943"/>
                  </a:lnTo>
                  <a:lnTo>
                    <a:pt x="161357" y="63566"/>
                  </a:lnTo>
                  <a:lnTo>
                    <a:pt x="107263" y="63566"/>
                  </a:lnTo>
                  <a:lnTo>
                    <a:pt x="44091" y="137580"/>
                  </a:lnTo>
                  <a:lnTo>
                    <a:pt x="44091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108182" y="230207"/>
                  </a:moveTo>
                  <a:lnTo>
                    <a:pt x="64090" y="166184"/>
                  </a:lnTo>
                  <a:lnTo>
                    <a:pt x="44091" y="187529"/>
                  </a:lnTo>
                  <a:lnTo>
                    <a:pt x="44091" y="230207"/>
                  </a:lnTo>
                  <a:lnTo>
                    <a:pt x="0" y="230207"/>
                  </a:lnTo>
                  <a:lnTo>
                    <a:pt x="0" y="0"/>
                  </a:lnTo>
                  <a:lnTo>
                    <a:pt x="44091" y="0"/>
                  </a:lnTo>
                  <a:lnTo>
                    <a:pt x="44091" y="137580"/>
                  </a:lnTo>
                  <a:lnTo>
                    <a:pt x="107263" y="63566"/>
                  </a:lnTo>
                  <a:lnTo>
                    <a:pt x="161357" y="63566"/>
                  </a:lnTo>
                  <a:lnTo>
                    <a:pt x="95000" y="138943"/>
                  </a:lnTo>
                  <a:lnTo>
                    <a:pt x="163178" y="230207"/>
                  </a:lnTo>
                  <a:lnTo>
                    <a:pt x="108182" y="230207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01378" y="786072"/>
              <a:ext cx="49530" cy="230504"/>
            </a:xfrm>
            <a:custGeom>
              <a:avLst/>
              <a:gdLst/>
              <a:ahLst/>
              <a:cxnLst/>
              <a:rect l="l" t="t" r="r" b="b"/>
              <a:pathLst>
                <a:path w="49529" h="230505">
                  <a:moveTo>
                    <a:pt x="49098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9098" y="230207"/>
                  </a:lnTo>
                  <a:lnTo>
                    <a:pt x="4909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4791" y="844883"/>
              <a:ext cx="157708" cy="17161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4323" y="785850"/>
              <a:ext cx="170439" cy="23474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8179" y="70369"/>
                  </a:moveTo>
                  <a:lnTo>
                    <a:pt x="4093" y="70369"/>
                  </a:lnTo>
                  <a:lnTo>
                    <a:pt x="4093" y="237010"/>
                  </a:lnTo>
                  <a:lnTo>
                    <a:pt x="48179" y="237010"/>
                  </a:lnTo>
                  <a:lnTo>
                    <a:pt x="48179" y="70369"/>
                  </a:lnTo>
                  <a:close/>
                </a:path>
                <a:path w="52704" h="237490">
                  <a:moveTo>
                    <a:pt x="25913" y="0"/>
                  </a:moveTo>
                  <a:lnTo>
                    <a:pt x="0" y="25872"/>
                  </a:lnTo>
                  <a:lnTo>
                    <a:pt x="1364" y="34049"/>
                  </a:lnTo>
                  <a:lnTo>
                    <a:pt x="5007" y="41309"/>
                  </a:lnTo>
                  <a:lnTo>
                    <a:pt x="10904" y="47211"/>
                  </a:lnTo>
                  <a:lnTo>
                    <a:pt x="17732" y="50843"/>
                  </a:lnTo>
                  <a:lnTo>
                    <a:pt x="25913" y="52218"/>
                  </a:lnTo>
                  <a:lnTo>
                    <a:pt x="34095" y="50843"/>
                  </a:lnTo>
                  <a:lnTo>
                    <a:pt x="41368" y="47211"/>
                  </a:lnTo>
                  <a:lnTo>
                    <a:pt x="47277" y="41309"/>
                  </a:lnTo>
                  <a:lnTo>
                    <a:pt x="50908" y="34049"/>
                  </a:lnTo>
                  <a:lnTo>
                    <a:pt x="52272" y="25872"/>
                  </a:lnTo>
                  <a:lnTo>
                    <a:pt x="50908" y="17712"/>
                  </a:lnTo>
                  <a:lnTo>
                    <a:pt x="47277" y="10435"/>
                  </a:lnTo>
                  <a:lnTo>
                    <a:pt x="41368" y="4989"/>
                  </a:lnTo>
                  <a:lnTo>
                    <a:pt x="34095" y="1357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093" y="237010"/>
                  </a:moveTo>
                  <a:lnTo>
                    <a:pt x="4093" y="70369"/>
                  </a:lnTo>
                  <a:lnTo>
                    <a:pt x="48179" y="70369"/>
                  </a:lnTo>
                  <a:lnTo>
                    <a:pt x="48179" y="237010"/>
                  </a:lnTo>
                  <a:lnTo>
                    <a:pt x="4093" y="237010"/>
                  </a:lnTo>
                  <a:close/>
                </a:path>
                <a:path w="52704" h="237490">
                  <a:moveTo>
                    <a:pt x="0" y="25872"/>
                  </a:moveTo>
                  <a:lnTo>
                    <a:pt x="25913" y="0"/>
                  </a:lnTo>
                  <a:lnTo>
                    <a:pt x="34095" y="1357"/>
                  </a:lnTo>
                  <a:lnTo>
                    <a:pt x="41368" y="4989"/>
                  </a:lnTo>
                  <a:lnTo>
                    <a:pt x="47277" y="10435"/>
                  </a:lnTo>
                  <a:lnTo>
                    <a:pt x="50908" y="17712"/>
                  </a:lnTo>
                  <a:lnTo>
                    <a:pt x="52272" y="25872"/>
                  </a:lnTo>
                  <a:lnTo>
                    <a:pt x="50908" y="34049"/>
                  </a:lnTo>
                  <a:lnTo>
                    <a:pt x="47277" y="41309"/>
                  </a:lnTo>
                  <a:lnTo>
                    <a:pt x="41368" y="47211"/>
                  </a:lnTo>
                  <a:lnTo>
                    <a:pt x="34095" y="50843"/>
                  </a:lnTo>
                  <a:lnTo>
                    <a:pt x="25913" y="52218"/>
                  </a:lnTo>
                  <a:lnTo>
                    <a:pt x="17732" y="50843"/>
                  </a:lnTo>
                  <a:lnTo>
                    <a:pt x="10904" y="47211"/>
                  </a:lnTo>
                  <a:lnTo>
                    <a:pt x="5007" y="41309"/>
                  </a:lnTo>
                  <a:lnTo>
                    <a:pt x="1364" y="34049"/>
                  </a:lnTo>
                  <a:lnTo>
                    <a:pt x="0" y="25872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5226" y="844883"/>
              <a:ext cx="155430" cy="17570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ln w="31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solidFill>
              <a:srgbClr val="0D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ln w="3175">
              <a:solidFill>
                <a:srgbClr val="0D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42107" y="1092791"/>
              <a:ext cx="727224" cy="14983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57528" y="1135475"/>
              <a:ext cx="678123" cy="16572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789109" y="1180193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41824" y="0"/>
                  </a:moveTo>
                  <a:lnTo>
                    <a:pt x="0" y="0"/>
                  </a:lnTo>
                  <a:lnTo>
                    <a:pt x="0" y="20883"/>
                  </a:lnTo>
                  <a:lnTo>
                    <a:pt x="41824" y="20883"/>
                  </a:lnTo>
                  <a:lnTo>
                    <a:pt x="4182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18445" y="72076"/>
              <a:ext cx="539506" cy="59253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519" y="16509"/>
              <a:ext cx="1327150" cy="136144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40499" y="1019809"/>
              <a:ext cx="5168900" cy="110236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7940040" y="1337945"/>
            <a:ext cx="2372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Times New Roman"/>
                <a:cs typeface="Times New Roman"/>
              </a:rPr>
              <a:t>MOBILIZATION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540500" y="1976120"/>
            <a:ext cx="5168900" cy="1102360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8089900" y="2294254"/>
            <a:ext cx="20726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COUN</a:t>
            </a:r>
            <a:r>
              <a:rPr sz="2400" b="1" spc="-15" dirty="0">
                <a:latin typeface="Times New Roman"/>
                <a:cs typeface="Times New Roman"/>
              </a:rPr>
              <a:t>S</a:t>
            </a:r>
            <a:r>
              <a:rPr sz="2400" b="1" spc="-5" dirty="0">
                <a:latin typeface="Times New Roman"/>
                <a:cs typeface="Times New Roman"/>
              </a:rPr>
              <a:t>ELI</a:t>
            </a:r>
            <a:r>
              <a:rPr sz="2400" b="1" spc="-15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G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540500" y="5685788"/>
            <a:ext cx="5168900" cy="1102360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7213600" y="6035992"/>
            <a:ext cx="382460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/>
                <a:cs typeface="Times New Roman"/>
              </a:rPr>
              <a:t>POST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PLACEMENT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TRACKING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540500" y="4780279"/>
            <a:ext cx="5168900" cy="1102360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8107680" y="5098796"/>
            <a:ext cx="2038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A</a:t>
            </a:r>
            <a:r>
              <a:rPr sz="2400" b="1" spc="-15" dirty="0">
                <a:latin typeface="Times New Roman"/>
                <a:cs typeface="Times New Roman"/>
              </a:rPr>
              <a:t>S</a:t>
            </a:r>
            <a:r>
              <a:rPr sz="2400" b="1" spc="-5" dirty="0">
                <a:latin typeface="Times New Roman"/>
                <a:cs typeface="Times New Roman"/>
              </a:rPr>
              <a:t>SE</a:t>
            </a:r>
            <a:r>
              <a:rPr sz="2400" b="1" spc="-15" dirty="0">
                <a:latin typeface="Times New Roman"/>
                <a:cs typeface="Times New Roman"/>
              </a:rPr>
              <a:t>S</a:t>
            </a:r>
            <a:r>
              <a:rPr sz="2400" b="1" spc="-5" dirty="0">
                <a:latin typeface="Times New Roman"/>
                <a:cs typeface="Times New Roman"/>
              </a:rPr>
              <a:t>SMENT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540500" y="2923539"/>
            <a:ext cx="5168900" cy="1102360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7940040" y="3241928"/>
            <a:ext cx="2372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Times New Roman"/>
                <a:cs typeface="Times New Roman"/>
              </a:rPr>
              <a:t>MOBILIZATION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40500" y="3874770"/>
            <a:ext cx="5168900" cy="1102359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8107680" y="4192904"/>
            <a:ext cx="2038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A</a:t>
            </a:r>
            <a:r>
              <a:rPr sz="2400" b="1" spc="-15" dirty="0">
                <a:latin typeface="Times New Roman"/>
                <a:cs typeface="Times New Roman"/>
              </a:rPr>
              <a:t>S</a:t>
            </a:r>
            <a:r>
              <a:rPr sz="2400" b="1" spc="-5" dirty="0">
                <a:latin typeface="Times New Roman"/>
                <a:cs typeface="Times New Roman"/>
              </a:rPr>
              <a:t>SE</a:t>
            </a:r>
            <a:r>
              <a:rPr sz="2400" b="1" spc="-15" dirty="0">
                <a:latin typeface="Times New Roman"/>
                <a:cs typeface="Times New Roman"/>
              </a:rPr>
              <a:t>S</a:t>
            </a:r>
            <a:r>
              <a:rPr sz="2400" b="1" spc="-5" dirty="0">
                <a:latin typeface="Times New Roman"/>
                <a:cs typeface="Times New Roman"/>
              </a:rPr>
              <a:t>SMENT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746500" y="1000760"/>
            <a:ext cx="3157220" cy="5594350"/>
            <a:chOff x="3746500" y="1000760"/>
            <a:chExt cx="3157220" cy="5594350"/>
          </a:xfrm>
        </p:grpSpPr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44719" y="1384300"/>
              <a:ext cx="2159000" cy="5715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90719" y="5134610"/>
              <a:ext cx="2373629" cy="53974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05350" y="4140200"/>
              <a:ext cx="2159000" cy="5715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715510" y="2241550"/>
              <a:ext cx="2158999" cy="5715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15510" y="3235960"/>
              <a:ext cx="2158999" cy="57150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46500" y="6038850"/>
              <a:ext cx="3117850" cy="55626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416550" y="1000760"/>
              <a:ext cx="736600" cy="899160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5664200" y="1110996"/>
            <a:ext cx="2286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1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48" name="object 4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416550" y="1819910"/>
            <a:ext cx="736600" cy="899160"/>
          </a:xfrm>
          <a:prstGeom prst="rect">
            <a:avLst/>
          </a:prstGeom>
        </p:spPr>
      </p:pic>
      <p:sp>
        <p:nvSpPr>
          <p:cNvPr id="49" name="object 49"/>
          <p:cNvSpPr txBox="1"/>
          <p:nvPr/>
        </p:nvSpPr>
        <p:spPr>
          <a:xfrm>
            <a:off x="5664200" y="1930653"/>
            <a:ext cx="2286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2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0" name="object 5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430520" y="2772410"/>
            <a:ext cx="736600" cy="899159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5677153" y="2882900"/>
            <a:ext cx="2286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3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2" name="object 5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424170" y="3686809"/>
            <a:ext cx="736600" cy="899159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5671565" y="3798570"/>
            <a:ext cx="2286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4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4" name="object 5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434329" y="4597400"/>
            <a:ext cx="736600" cy="899160"/>
          </a:xfrm>
          <a:prstGeom prst="rect">
            <a:avLst/>
          </a:prstGeom>
        </p:spPr>
      </p:pic>
      <p:sp>
        <p:nvSpPr>
          <p:cNvPr id="55" name="object 55"/>
          <p:cNvSpPr txBox="1"/>
          <p:nvPr/>
        </p:nvSpPr>
        <p:spPr>
          <a:xfrm>
            <a:off x="5681726" y="4708525"/>
            <a:ext cx="2286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5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6" name="object 5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391150" y="5622290"/>
            <a:ext cx="736600" cy="899160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5638165" y="5733415"/>
            <a:ext cx="2286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6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6730"/>
            <a:chOff x="0" y="0"/>
            <a:chExt cx="12192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67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5409" y="147320"/>
              <a:ext cx="1666240" cy="7607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6830" y="1228089"/>
              <a:ext cx="9408160" cy="109473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75001" y="1500822"/>
            <a:ext cx="71297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METHODOLOGIES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–MOBILIZATION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TEAM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6519" y="16509"/>
            <a:ext cx="6439535" cy="1361440"/>
            <a:chOff x="96519" y="16509"/>
            <a:chExt cx="6439535" cy="136144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0744" y="782218"/>
              <a:ext cx="190884" cy="23837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44091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4091" y="230207"/>
                  </a:lnTo>
                  <a:lnTo>
                    <a:pt x="44091" y="187529"/>
                  </a:lnTo>
                  <a:lnTo>
                    <a:pt x="64090" y="166184"/>
                  </a:lnTo>
                  <a:lnTo>
                    <a:pt x="108182" y="230207"/>
                  </a:lnTo>
                  <a:lnTo>
                    <a:pt x="163178" y="230207"/>
                  </a:lnTo>
                  <a:lnTo>
                    <a:pt x="95000" y="138943"/>
                  </a:lnTo>
                  <a:lnTo>
                    <a:pt x="161357" y="63566"/>
                  </a:lnTo>
                  <a:lnTo>
                    <a:pt x="107263" y="63566"/>
                  </a:lnTo>
                  <a:lnTo>
                    <a:pt x="44091" y="137580"/>
                  </a:lnTo>
                  <a:lnTo>
                    <a:pt x="44091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108182" y="230207"/>
                  </a:moveTo>
                  <a:lnTo>
                    <a:pt x="64090" y="166184"/>
                  </a:lnTo>
                  <a:lnTo>
                    <a:pt x="44091" y="187529"/>
                  </a:lnTo>
                  <a:lnTo>
                    <a:pt x="44091" y="230207"/>
                  </a:lnTo>
                  <a:lnTo>
                    <a:pt x="0" y="230207"/>
                  </a:lnTo>
                  <a:lnTo>
                    <a:pt x="0" y="0"/>
                  </a:lnTo>
                  <a:lnTo>
                    <a:pt x="44091" y="0"/>
                  </a:lnTo>
                  <a:lnTo>
                    <a:pt x="44091" y="137580"/>
                  </a:lnTo>
                  <a:lnTo>
                    <a:pt x="107263" y="63566"/>
                  </a:lnTo>
                  <a:lnTo>
                    <a:pt x="161357" y="63566"/>
                  </a:lnTo>
                  <a:lnTo>
                    <a:pt x="95000" y="138943"/>
                  </a:lnTo>
                  <a:lnTo>
                    <a:pt x="163178" y="230207"/>
                  </a:lnTo>
                  <a:lnTo>
                    <a:pt x="108182" y="230207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01378" y="786072"/>
              <a:ext cx="49530" cy="230504"/>
            </a:xfrm>
            <a:custGeom>
              <a:avLst/>
              <a:gdLst/>
              <a:ahLst/>
              <a:cxnLst/>
              <a:rect l="l" t="t" r="r" b="b"/>
              <a:pathLst>
                <a:path w="49529" h="230505">
                  <a:moveTo>
                    <a:pt x="49098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9098" y="230207"/>
                  </a:lnTo>
                  <a:lnTo>
                    <a:pt x="4909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94791" y="844883"/>
              <a:ext cx="157708" cy="1716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4323" y="785850"/>
              <a:ext cx="170439" cy="2347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8179" y="70369"/>
                  </a:moveTo>
                  <a:lnTo>
                    <a:pt x="4093" y="70369"/>
                  </a:lnTo>
                  <a:lnTo>
                    <a:pt x="4093" y="237010"/>
                  </a:lnTo>
                  <a:lnTo>
                    <a:pt x="48179" y="237010"/>
                  </a:lnTo>
                  <a:lnTo>
                    <a:pt x="48179" y="70369"/>
                  </a:lnTo>
                  <a:close/>
                </a:path>
                <a:path w="52704" h="237490">
                  <a:moveTo>
                    <a:pt x="25913" y="0"/>
                  </a:moveTo>
                  <a:lnTo>
                    <a:pt x="0" y="25872"/>
                  </a:lnTo>
                  <a:lnTo>
                    <a:pt x="1364" y="34049"/>
                  </a:lnTo>
                  <a:lnTo>
                    <a:pt x="5007" y="41309"/>
                  </a:lnTo>
                  <a:lnTo>
                    <a:pt x="10904" y="47211"/>
                  </a:lnTo>
                  <a:lnTo>
                    <a:pt x="17732" y="50843"/>
                  </a:lnTo>
                  <a:lnTo>
                    <a:pt x="25913" y="52218"/>
                  </a:lnTo>
                  <a:lnTo>
                    <a:pt x="34095" y="50843"/>
                  </a:lnTo>
                  <a:lnTo>
                    <a:pt x="41368" y="47211"/>
                  </a:lnTo>
                  <a:lnTo>
                    <a:pt x="47277" y="41309"/>
                  </a:lnTo>
                  <a:lnTo>
                    <a:pt x="50908" y="34049"/>
                  </a:lnTo>
                  <a:lnTo>
                    <a:pt x="52272" y="25872"/>
                  </a:lnTo>
                  <a:lnTo>
                    <a:pt x="50908" y="17712"/>
                  </a:lnTo>
                  <a:lnTo>
                    <a:pt x="47277" y="10435"/>
                  </a:lnTo>
                  <a:lnTo>
                    <a:pt x="41368" y="4989"/>
                  </a:lnTo>
                  <a:lnTo>
                    <a:pt x="34095" y="1357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093" y="237010"/>
                  </a:moveTo>
                  <a:lnTo>
                    <a:pt x="4093" y="70369"/>
                  </a:lnTo>
                  <a:lnTo>
                    <a:pt x="48179" y="70369"/>
                  </a:lnTo>
                  <a:lnTo>
                    <a:pt x="48179" y="237010"/>
                  </a:lnTo>
                  <a:lnTo>
                    <a:pt x="4093" y="237010"/>
                  </a:lnTo>
                  <a:close/>
                </a:path>
                <a:path w="52704" h="237490">
                  <a:moveTo>
                    <a:pt x="0" y="25872"/>
                  </a:moveTo>
                  <a:lnTo>
                    <a:pt x="25913" y="0"/>
                  </a:lnTo>
                  <a:lnTo>
                    <a:pt x="34095" y="1357"/>
                  </a:lnTo>
                  <a:lnTo>
                    <a:pt x="41368" y="4989"/>
                  </a:lnTo>
                  <a:lnTo>
                    <a:pt x="47277" y="10435"/>
                  </a:lnTo>
                  <a:lnTo>
                    <a:pt x="50908" y="17712"/>
                  </a:lnTo>
                  <a:lnTo>
                    <a:pt x="52272" y="25872"/>
                  </a:lnTo>
                  <a:lnTo>
                    <a:pt x="50908" y="34049"/>
                  </a:lnTo>
                  <a:lnTo>
                    <a:pt x="47277" y="41309"/>
                  </a:lnTo>
                  <a:lnTo>
                    <a:pt x="41368" y="47211"/>
                  </a:lnTo>
                  <a:lnTo>
                    <a:pt x="34095" y="50843"/>
                  </a:lnTo>
                  <a:lnTo>
                    <a:pt x="25913" y="52218"/>
                  </a:lnTo>
                  <a:lnTo>
                    <a:pt x="17732" y="50843"/>
                  </a:lnTo>
                  <a:lnTo>
                    <a:pt x="10904" y="47211"/>
                  </a:lnTo>
                  <a:lnTo>
                    <a:pt x="5007" y="41309"/>
                  </a:lnTo>
                  <a:lnTo>
                    <a:pt x="1364" y="34049"/>
                  </a:lnTo>
                  <a:lnTo>
                    <a:pt x="0" y="25872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5226" y="844883"/>
              <a:ext cx="155430" cy="17570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ln w="31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solidFill>
              <a:srgbClr val="0D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ln w="3175">
              <a:solidFill>
                <a:srgbClr val="0D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42107" y="1092791"/>
              <a:ext cx="727224" cy="14983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7528" y="1135475"/>
              <a:ext cx="678123" cy="16572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789109" y="1180193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41824" y="0"/>
                  </a:moveTo>
                  <a:lnTo>
                    <a:pt x="0" y="0"/>
                  </a:lnTo>
                  <a:lnTo>
                    <a:pt x="0" y="20883"/>
                  </a:lnTo>
                  <a:lnTo>
                    <a:pt x="41824" y="20883"/>
                  </a:lnTo>
                  <a:lnTo>
                    <a:pt x="4182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18445" y="72076"/>
              <a:ext cx="539506" cy="59253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519" y="16509"/>
              <a:ext cx="1327150" cy="136144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092835" y="2384171"/>
            <a:ext cx="9587230" cy="414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302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42265" algn="l"/>
                <a:tab pos="342900" algn="l"/>
              </a:tabLst>
            </a:pPr>
            <a:r>
              <a:rPr sz="1800" spc="-5" dirty="0">
                <a:latin typeface="Times New Roman"/>
                <a:cs typeface="Times New Roman"/>
              </a:rPr>
              <a:t>An</a:t>
            </a:r>
            <a:r>
              <a:rPr sz="1800" dirty="0">
                <a:latin typeface="Times New Roman"/>
                <a:cs typeface="Times New Roman"/>
              </a:rPr>
              <a:t> Internal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Team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comprises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Placement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executive, </a:t>
            </a:r>
            <a:r>
              <a:rPr sz="1800" spc="-5" dirty="0">
                <a:latin typeface="Times New Roman"/>
                <a:cs typeface="Times New Roman"/>
              </a:rPr>
              <a:t>Mobiliser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Teacher</a:t>
            </a:r>
            <a:r>
              <a:rPr sz="1800" dirty="0">
                <a:latin typeface="Times New Roman"/>
                <a:cs typeface="Times New Roman"/>
              </a:rPr>
              <a:t> /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Counselor.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dirty="0">
                <a:latin typeface="Times New Roman"/>
                <a:cs typeface="Times New Roman"/>
              </a:rPr>
              <a:t>local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Govt. </a:t>
            </a:r>
            <a:r>
              <a:rPr sz="1800" dirty="0">
                <a:latin typeface="Times New Roman"/>
                <a:cs typeface="Times New Roman"/>
              </a:rPr>
              <a:t>authorities</a:t>
            </a:r>
            <a:r>
              <a:rPr sz="1800" spc="-5" dirty="0">
                <a:latin typeface="Times New Roman"/>
                <a:cs typeface="Times New Roman"/>
              </a:rPr>
              <a:t> will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values</a:t>
            </a:r>
            <a:r>
              <a:rPr sz="1800" spc="-5" dirty="0">
                <a:latin typeface="Times New Roman"/>
                <a:cs typeface="Times New Roman"/>
              </a:rPr>
              <a:t> to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group.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98450" marR="6985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  <a:tab pos="1591310" algn="l"/>
                <a:tab pos="1918970" algn="l"/>
                <a:tab pos="2810510" algn="l"/>
                <a:tab pos="4192270" algn="l"/>
                <a:tab pos="5764530" algn="l"/>
                <a:tab pos="5965190" algn="l"/>
                <a:tab pos="7544434" algn="l"/>
                <a:tab pos="7745095" algn="l"/>
                <a:tab pos="9507855" algn="l"/>
              </a:tabLst>
            </a:pPr>
            <a:r>
              <a:rPr sz="1800" dirty="0">
                <a:latin typeface="Times New Roman"/>
                <a:cs typeface="Times New Roman"/>
              </a:rPr>
              <a:t>Involve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ent	of	</a:t>
            </a:r>
            <a:r>
              <a:rPr sz="1800" spc="-5" dirty="0">
                <a:latin typeface="Times New Roman"/>
                <a:cs typeface="Times New Roman"/>
              </a:rPr>
              <a:t>LOCAL</a:t>
            </a:r>
            <a:r>
              <a:rPr sz="1800" dirty="0">
                <a:latin typeface="Times New Roman"/>
                <a:cs typeface="Times New Roman"/>
              </a:rPr>
              <a:t>	TEACHERS/	CELEBRITIES	/	</a:t>
            </a:r>
            <a:r>
              <a:rPr sz="1800" spc="-5" dirty="0">
                <a:latin typeface="Times New Roman"/>
                <a:cs typeface="Times New Roman"/>
              </a:rPr>
              <a:t>MOT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spc="-240" dirty="0">
                <a:latin typeface="Times New Roman"/>
                <a:cs typeface="Times New Roman"/>
              </a:rPr>
              <a:t>V</a:t>
            </a:r>
            <a:r>
              <a:rPr sz="1800" spc="-204" dirty="0">
                <a:latin typeface="Times New Roman"/>
                <a:cs typeface="Times New Roman"/>
              </a:rPr>
              <a:t>A</a:t>
            </a:r>
            <a:r>
              <a:rPr sz="1800" spc="-35" dirty="0">
                <a:latin typeface="Times New Roman"/>
                <a:cs typeface="Times New Roman"/>
              </a:rPr>
              <a:t>T</a:t>
            </a:r>
            <a:r>
              <a:rPr sz="1800" spc="-5" dirty="0">
                <a:latin typeface="Times New Roman"/>
                <a:cs typeface="Times New Roman"/>
              </a:rPr>
              <a:t>ORS</a:t>
            </a:r>
            <a:r>
              <a:rPr sz="1800" dirty="0">
                <a:latin typeface="Times New Roman"/>
                <a:cs typeface="Times New Roman"/>
              </a:rPr>
              <a:t>	/	</a:t>
            </a:r>
            <a:r>
              <a:rPr sz="1800" spc="-5" dirty="0">
                <a:latin typeface="Times New Roman"/>
                <a:cs typeface="Times New Roman"/>
              </a:rPr>
              <a:t>ACADEMICIAN</a:t>
            </a:r>
            <a:r>
              <a:rPr sz="1800" dirty="0">
                <a:latin typeface="Times New Roman"/>
                <a:cs typeface="Times New Roman"/>
              </a:rPr>
              <a:t>	/  </a:t>
            </a:r>
            <a:r>
              <a:rPr sz="1800" spc="-5" dirty="0">
                <a:latin typeface="Times New Roman"/>
                <a:cs typeface="Times New Roman"/>
              </a:rPr>
              <a:t>SOCIAL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WORKERS.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dirty="0">
                <a:latin typeface="Times New Roman"/>
                <a:cs typeface="Times New Roman"/>
              </a:rPr>
              <a:t>Specific</a:t>
            </a:r>
            <a:r>
              <a:rPr sz="1800" spc="-5" dirty="0">
                <a:latin typeface="Times New Roman"/>
                <a:cs typeface="Times New Roman"/>
              </a:rPr>
              <a:t> Dress Code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Internal</a:t>
            </a:r>
            <a:r>
              <a:rPr sz="1800" spc="-35" dirty="0">
                <a:latin typeface="Times New Roman"/>
                <a:cs typeface="Times New Roman"/>
              </a:rPr>
              <a:t> Team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Mobilization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spc="-35" dirty="0">
                <a:latin typeface="Times New Roman"/>
                <a:cs typeface="Times New Roman"/>
              </a:rPr>
              <a:t>Team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Equip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all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Publicizing Materials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" dirty="0">
                <a:latin typeface="Times New Roman"/>
                <a:cs typeface="Times New Roman"/>
              </a:rPr>
              <a:t> Information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Sheet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 Project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" dirty="0">
                <a:latin typeface="Times New Roman"/>
                <a:cs typeface="Times New Roman"/>
              </a:rPr>
              <a:t> its </a:t>
            </a:r>
            <a:r>
              <a:rPr sz="1800" dirty="0">
                <a:latin typeface="Times New Roman"/>
                <a:cs typeface="Times New Roman"/>
              </a:rPr>
              <a:t>Objectives.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dirty="0">
                <a:latin typeface="Times New Roman"/>
                <a:cs typeface="Times New Roman"/>
              </a:rPr>
              <a:t>Preparation of Plan Sheet on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Visits,</a:t>
            </a:r>
            <a:r>
              <a:rPr sz="1800" dirty="0">
                <a:latin typeface="Times New Roman"/>
                <a:cs typeface="Times New Roman"/>
              </a:rPr>
              <a:t> Publicizing</a:t>
            </a:r>
            <a:r>
              <a:rPr sz="1800" spc="-5" dirty="0">
                <a:latin typeface="Times New Roman"/>
                <a:cs typeface="Times New Roman"/>
              </a:rPr>
              <a:t> timings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Schedule.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Weekly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/ </a:t>
            </a:r>
            <a:r>
              <a:rPr sz="1800" spc="-20" dirty="0">
                <a:latin typeface="Times New Roman"/>
                <a:cs typeface="Times New Roman"/>
              </a:rPr>
              <a:t>Monthly.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98450" marR="5080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Times New Roman"/>
                <a:cs typeface="Times New Roman"/>
              </a:rPr>
              <a:t>Ops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Head</a:t>
            </a:r>
            <a:r>
              <a:rPr sz="1800" spc="3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/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Leader</a:t>
            </a:r>
            <a:r>
              <a:rPr sz="1800" spc="3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among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have</a:t>
            </a:r>
            <a:r>
              <a:rPr sz="1800" spc="3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regular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discussion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before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3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after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execution.</a:t>
            </a:r>
            <a:r>
              <a:rPr sz="1800" spc="3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Motivating</a:t>
            </a:r>
            <a:r>
              <a:rPr sz="1800" spc="3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team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leaders and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whole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team for whether </a:t>
            </a:r>
            <a:r>
              <a:rPr sz="1800" spc="-5" dirty="0">
                <a:latin typeface="Times New Roman"/>
                <a:cs typeface="Times New Roman"/>
              </a:rPr>
              <a:t>we</a:t>
            </a:r>
            <a:r>
              <a:rPr sz="1800" dirty="0">
                <a:latin typeface="Times New Roman"/>
                <a:cs typeface="Times New Roman"/>
              </a:rPr>
              <a:t> are </a:t>
            </a:r>
            <a:r>
              <a:rPr sz="1800" spc="-5" dirty="0">
                <a:latin typeface="Times New Roman"/>
                <a:cs typeface="Times New Roman"/>
              </a:rPr>
              <a:t>motivated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to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serve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 </a:t>
            </a:r>
            <a:r>
              <a:rPr sz="1800" spc="-5" dirty="0">
                <a:latin typeface="Times New Roman"/>
                <a:cs typeface="Times New Roman"/>
              </a:rPr>
              <a:t>still</a:t>
            </a:r>
            <a:r>
              <a:rPr sz="1800" dirty="0">
                <a:latin typeface="Times New Roman"/>
                <a:cs typeface="Times New Roman"/>
              </a:rPr>
              <a:t> need </a:t>
            </a:r>
            <a:r>
              <a:rPr sz="1800" spc="-5" dirty="0">
                <a:latin typeface="Times New Roman"/>
                <a:cs typeface="Times New Roman"/>
              </a:rPr>
              <a:t>to</a:t>
            </a:r>
            <a:r>
              <a:rPr sz="1800" dirty="0">
                <a:latin typeface="Times New Roman"/>
                <a:cs typeface="Times New Roman"/>
              </a:rPr>
              <a:t> get</a:t>
            </a:r>
            <a:r>
              <a:rPr sz="1800" spc="-5" dirty="0">
                <a:latin typeface="Times New Roman"/>
                <a:cs typeface="Times New Roman"/>
              </a:rPr>
              <a:t> motivated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619"/>
            <a:ext cx="12192000" cy="6850380"/>
            <a:chOff x="0" y="7619"/>
            <a:chExt cx="12192000" cy="6850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19"/>
              <a:ext cx="12192000" cy="68503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5409" y="147320"/>
              <a:ext cx="1666240" cy="7607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0160" y="1140459"/>
              <a:ext cx="9408160" cy="109473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21254" y="1447228"/>
            <a:ext cx="75831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METHODOLOGIES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–MOBILIZATION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&amp;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COUNSELING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6519" y="16509"/>
            <a:ext cx="6439535" cy="1361440"/>
            <a:chOff x="96519" y="16509"/>
            <a:chExt cx="6439535" cy="136144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0744" y="782218"/>
              <a:ext cx="190884" cy="23837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44091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4091" y="230207"/>
                  </a:lnTo>
                  <a:lnTo>
                    <a:pt x="44091" y="187529"/>
                  </a:lnTo>
                  <a:lnTo>
                    <a:pt x="64090" y="166184"/>
                  </a:lnTo>
                  <a:lnTo>
                    <a:pt x="108182" y="230207"/>
                  </a:lnTo>
                  <a:lnTo>
                    <a:pt x="163178" y="230207"/>
                  </a:lnTo>
                  <a:lnTo>
                    <a:pt x="95000" y="138943"/>
                  </a:lnTo>
                  <a:lnTo>
                    <a:pt x="161357" y="63566"/>
                  </a:lnTo>
                  <a:lnTo>
                    <a:pt x="107263" y="63566"/>
                  </a:lnTo>
                  <a:lnTo>
                    <a:pt x="44091" y="137580"/>
                  </a:lnTo>
                  <a:lnTo>
                    <a:pt x="44091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108182" y="230207"/>
                  </a:moveTo>
                  <a:lnTo>
                    <a:pt x="64090" y="166184"/>
                  </a:lnTo>
                  <a:lnTo>
                    <a:pt x="44091" y="187529"/>
                  </a:lnTo>
                  <a:lnTo>
                    <a:pt x="44091" y="230207"/>
                  </a:lnTo>
                  <a:lnTo>
                    <a:pt x="0" y="230207"/>
                  </a:lnTo>
                  <a:lnTo>
                    <a:pt x="0" y="0"/>
                  </a:lnTo>
                  <a:lnTo>
                    <a:pt x="44091" y="0"/>
                  </a:lnTo>
                  <a:lnTo>
                    <a:pt x="44091" y="137580"/>
                  </a:lnTo>
                  <a:lnTo>
                    <a:pt x="107263" y="63566"/>
                  </a:lnTo>
                  <a:lnTo>
                    <a:pt x="161357" y="63566"/>
                  </a:lnTo>
                  <a:lnTo>
                    <a:pt x="95000" y="138943"/>
                  </a:lnTo>
                  <a:lnTo>
                    <a:pt x="163178" y="230207"/>
                  </a:lnTo>
                  <a:lnTo>
                    <a:pt x="108182" y="230207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01378" y="786072"/>
              <a:ext cx="49530" cy="230504"/>
            </a:xfrm>
            <a:custGeom>
              <a:avLst/>
              <a:gdLst/>
              <a:ahLst/>
              <a:cxnLst/>
              <a:rect l="l" t="t" r="r" b="b"/>
              <a:pathLst>
                <a:path w="49529" h="230505">
                  <a:moveTo>
                    <a:pt x="49098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9098" y="230207"/>
                  </a:lnTo>
                  <a:lnTo>
                    <a:pt x="4909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94791" y="844883"/>
              <a:ext cx="157708" cy="1716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4323" y="785850"/>
              <a:ext cx="170439" cy="2347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8179" y="70369"/>
                  </a:moveTo>
                  <a:lnTo>
                    <a:pt x="4093" y="70369"/>
                  </a:lnTo>
                  <a:lnTo>
                    <a:pt x="4093" y="237010"/>
                  </a:lnTo>
                  <a:lnTo>
                    <a:pt x="48179" y="237010"/>
                  </a:lnTo>
                  <a:lnTo>
                    <a:pt x="48179" y="70369"/>
                  </a:lnTo>
                  <a:close/>
                </a:path>
                <a:path w="52704" h="237490">
                  <a:moveTo>
                    <a:pt x="25913" y="0"/>
                  </a:moveTo>
                  <a:lnTo>
                    <a:pt x="0" y="25872"/>
                  </a:lnTo>
                  <a:lnTo>
                    <a:pt x="1364" y="34049"/>
                  </a:lnTo>
                  <a:lnTo>
                    <a:pt x="5007" y="41309"/>
                  </a:lnTo>
                  <a:lnTo>
                    <a:pt x="10904" y="47211"/>
                  </a:lnTo>
                  <a:lnTo>
                    <a:pt x="17732" y="50843"/>
                  </a:lnTo>
                  <a:lnTo>
                    <a:pt x="25913" y="52218"/>
                  </a:lnTo>
                  <a:lnTo>
                    <a:pt x="34095" y="50843"/>
                  </a:lnTo>
                  <a:lnTo>
                    <a:pt x="41368" y="47211"/>
                  </a:lnTo>
                  <a:lnTo>
                    <a:pt x="47277" y="41309"/>
                  </a:lnTo>
                  <a:lnTo>
                    <a:pt x="50908" y="34049"/>
                  </a:lnTo>
                  <a:lnTo>
                    <a:pt x="52272" y="25872"/>
                  </a:lnTo>
                  <a:lnTo>
                    <a:pt x="50908" y="17712"/>
                  </a:lnTo>
                  <a:lnTo>
                    <a:pt x="47277" y="10435"/>
                  </a:lnTo>
                  <a:lnTo>
                    <a:pt x="41368" y="4989"/>
                  </a:lnTo>
                  <a:lnTo>
                    <a:pt x="34095" y="1357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093" y="237010"/>
                  </a:moveTo>
                  <a:lnTo>
                    <a:pt x="4093" y="70369"/>
                  </a:lnTo>
                  <a:lnTo>
                    <a:pt x="48179" y="70369"/>
                  </a:lnTo>
                  <a:lnTo>
                    <a:pt x="48179" y="237010"/>
                  </a:lnTo>
                  <a:lnTo>
                    <a:pt x="4093" y="237010"/>
                  </a:lnTo>
                  <a:close/>
                </a:path>
                <a:path w="52704" h="237490">
                  <a:moveTo>
                    <a:pt x="0" y="25872"/>
                  </a:moveTo>
                  <a:lnTo>
                    <a:pt x="25913" y="0"/>
                  </a:lnTo>
                  <a:lnTo>
                    <a:pt x="34095" y="1357"/>
                  </a:lnTo>
                  <a:lnTo>
                    <a:pt x="41368" y="4989"/>
                  </a:lnTo>
                  <a:lnTo>
                    <a:pt x="47277" y="10435"/>
                  </a:lnTo>
                  <a:lnTo>
                    <a:pt x="50908" y="17712"/>
                  </a:lnTo>
                  <a:lnTo>
                    <a:pt x="52272" y="25872"/>
                  </a:lnTo>
                  <a:lnTo>
                    <a:pt x="50908" y="34049"/>
                  </a:lnTo>
                  <a:lnTo>
                    <a:pt x="47277" y="41309"/>
                  </a:lnTo>
                  <a:lnTo>
                    <a:pt x="41368" y="47211"/>
                  </a:lnTo>
                  <a:lnTo>
                    <a:pt x="34095" y="50843"/>
                  </a:lnTo>
                  <a:lnTo>
                    <a:pt x="25913" y="52218"/>
                  </a:lnTo>
                  <a:lnTo>
                    <a:pt x="17732" y="50843"/>
                  </a:lnTo>
                  <a:lnTo>
                    <a:pt x="10904" y="47211"/>
                  </a:lnTo>
                  <a:lnTo>
                    <a:pt x="5007" y="41309"/>
                  </a:lnTo>
                  <a:lnTo>
                    <a:pt x="1364" y="34049"/>
                  </a:lnTo>
                  <a:lnTo>
                    <a:pt x="0" y="25872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5226" y="844883"/>
              <a:ext cx="155430" cy="17570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ln w="31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solidFill>
              <a:srgbClr val="0D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ln w="3175">
              <a:solidFill>
                <a:srgbClr val="0D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42107" y="1092791"/>
              <a:ext cx="727224" cy="14983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7528" y="1135475"/>
              <a:ext cx="678123" cy="16572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789109" y="1180193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41824" y="0"/>
                  </a:moveTo>
                  <a:lnTo>
                    <a:pt x="0" y="0"/>
                  </a:lnTo>
                  <a:lnTo>
                    <a:pt x="0" y="20883"/>
                  </a:lnTo>
                  <a:lnTo>
                    <a:pt x="41824" y="20883"/>
                  </a:lnTo>
                  <a:lnTo>
                    <a:pt x="4182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18445" y="72076"/>
              <a:ext cx="539506" cy="59253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519" y="16509"/>
              <a:ext cx="1327150" cy="136144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119187" y="2113279"/>
            <a:ext cx="7489825" cy="441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5" dirty="0">
                <a:latin typeface="Times New Roman"/>
                <a:cs typeface="Times New Roman"/>
              </a:rPr>
              <a:t>Post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Identification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</a:t>
            </a:r>
            <a:r>
              <a:rPr sz="1600" spc="-5" dirty="0">
                <a:latin typeface="Times New Roman"/>
                <a:cs typeface="Times New Roman"/>
              </a:rPr>
              <a:t>candidates</a:t>
            </a:r>
            <a:endParaRPr sz="1600">
              <a:latin typeface="Times New Roman"/>
              <a:cs typeface="Times New Roman"/>
            </a:endParaRPr>
          </a:p>
          <a:p>
            <a:pPr marL="348615" indent="-336550">
              <a:lnSpc>
                <a:spcPct val="100000"/>
              </a:lnSpc>
              <a:buFont typeface="Arial MT"/>
              <a:buChar char="•"/>
              <a:tabLst>
                <a:tab pos="348615" algn="l"/>
                <a:tab pos="349250" algn="l"/>
              </a:tabLst>
            </a:pPr>
            <a:r>
              <a:rPr sz="1600" dirty="0">
                <a:latin typeface="Times New Roman"/>
                <a:cs typeface="Times New Roman"/>
              </a:rPr>
              <a:t>Make a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Group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</a:t>
            </a:r>
            <a:r>
              <a:rPr sz="1600" spc="-5" dirty="0">
                <a:latin typeface="Times New Roman"/>
                <a:cs typeface="Times New Roman"/>
              </a:rPr>
              <a:t>minimum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8 </a:t>
            </a:r>
            <a:r>
              <a:rPr sz="1600" spc="-5" dirty="0">
                <a:latin typeface="Times New Roman"/>
                <a:cs typeface="Times New Roman"/>
              </a:rPr>
              <a:t>to</a:t>
            </a:r>
            <a:r>
              <a:rPr sz="1600" dirty="0">
                <a:latin typeface="Times New Roman"/>
                <a:cs typeface="Times New Roman"/>
              </a:rPr>
              <a:t> 10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upto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35 </a:t>
            </a:r>
            <a:r>
              <a:rPr sz="1600" spc="-5" dirty="0">
                <a:latin typeface="Times New Roman"/>
                <a:cs typeface="Times New Roman"/>
              </a:rPr>
              <a:t>aspirants.</a:t>
            </a:r>
            <a:endParaRPr sz="1600">
              <a:latin typeface="Times New Roman"/>
              <a:cs typeface="Times New Roman"/>
            </a:endParaRPr>
          </a:p>
          <a:p>
            <a:pPr marL="348615" indent="-336550">
              <a:lnSpc>
                <a:spcPct val="100000"/>
              </a:lnSpc>
              <a:buFont typeface="Arial MT"/>
              <a:buChar char="•"/>
              <a:tabLst>
                <a:tab pos="348615" algn="l"/>
                <a:tab pos="349250" algn="l"/>
              </a:tabLst>
            </a:pPr>
            <a:r>
              <a:rPr sz="1600" dirty="0">
                <a:latin typeface="Times New Roman"/>
                <a:cs typeface="Times New Roman"/>
              </a:rPr>
              <a:t>Make a Group of </a:t>
            </a:r>
            <a:r>
              <a:rPr sz="1600" spc="-5" dirty="0">
                <a:latin typeface="Times New Roman"/>
                <a:cs typeface="Times New Roman"/>
              </a:rPr>
              <a:t>minimum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8</a:t>
            </a:r>
            <a:r>
              <a:rPr sz="1600" spc="-5" dirty="0">
                <a:latin typeface="Times New Roman"/>
                <a:cs typeface="Times New Roman"/>
              </a:rPr>
              <a:t> to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upto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35 </a:t>
            </a:r>
            <a:r>
              <a:rPr sz="1600" spc="-5" dirty="0">
                <a:latin typeface="Times New Roman"/>
                <a:cs typeface="Times New Roman"/>
              </a:rPr>
              <a:t>aspirants'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parents</a:t>
            </a:r>
            <a:endParaRPr sz="1600">
              <a:latin typeface="Times New Roman"/>
              <a:cs typeface="Times New Roman"/>
            </a:endParaRPr>
          </a:p>
          <a:p>
            <a:pPr marL="348615" indent="-336550">
              <a:lnSpc>
                <a:spcPct val="100000"/>
              </a:lnSpc>
              <a:buFont typeface="Arial MT"/>
              <a:buChar char="•"/>
              <a:tabLst>
                <a:tab pos="348615" algn="l"/>
                <a:tab pos="349250" algn="l"/>
              </a:tabLst>
            </a:pP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Group; </a:t>
            </a:r>
            <a:r>
              <a:rPr sz="1600" spc="-5" dirty="0">
                <a:latin typeface="Times New Roman"/>
                <a:cs typeface="Times New Roman"/>
              </a:rPr>
              <a:t>comprises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Aspirants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 </a:t>
            </a:r>
            <a:r>
              <a:rPr sz="1600" spc="-5" dirty="0">
                <a:latin typeface="Times New Roman"/>
                <a:cs typeface="Times New Roman"/>
              </a:rPr>
              <a:t>Parents;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also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should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 be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more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than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70..</a:t>
            </a:r>
            <a:endParaRPr sz="1600">
              <a:latin typeface="Times New Roman"/>
              <a:cs typeface="Times New Roman"/>
            </a:endParaRPr>
          </a:p>
          <a:p>
            <a:pPr marL="297815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5" dirty="0">
                <a:latin typeface="Times New Roman"/>
                <a:cs typeface="Times New Roman"/>
              </a:rPr>
              <a:t>Fix</a:t>
            </a:r>
            <a:r>
              <a:rPr sz="1600" dirty="0">
                <a:latin typeface="Times New Roman"/>
                <a:cs typeface="Times New Roman"/>
              </a:rPr>
              <a:t> a </a:t>
            </a:r>
            <a:r>
              <a:rPr sz="1600" spc="-5" dirty="0">
                <a:latin typeface="Times New Roman"/>
                <a:cs typeface="Times New Roman"/>
              </a:rPr>
              <a:t>date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</a:t>
            </a:r>
            <a:r>
              <a:rPr sz="1600" spc="-5" dirty="0">
                <a:latin typeface="Times New Roman"/>
                <a:cs typeface="Times New Roman"/>
              </a:rPr>
              <a:t>place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 </a:t>
            </a:r>
            <a:r>
              <a:rPr sz="1600" spc="-5" dirty="0">
                <a:latin typeface="Times New Roman"/>
                <a:cs typeface="Times New Roman"/>
              </a:rPr>
              <a:t>address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instant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group.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HAVE</a:t>
            </a:r>
            <a:r>
              <a:rPr sz="1600" spc="-1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-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SESSION-I</a:t>
            </a:r>
            <a:endParaRPr sz="1600">
              <a:latin typeface="Times New Roman"/>
              <a:cs typeface="Times New Roman"/>
            </a:endParaRPr>
          </a:p>
          <a:p>
            <a:pPr marL="297815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5" dirty="0">
                <a:latin typeface="Times New Roman"/>
                <a:cs typeface="Times New Roman"/>
              </a:rPr>
              <a:t>Greet them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with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passion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</a:t>
            </a:r>
            <a:r>
              <a:rPr sz="1600" spc="-10" dirty="0">
                <a:latin typeface="Times New Roman"/>
                <a:cs typeface="Times New Roman"/>
              </a:rPr>
              <a:t>affectionately.</a:t>
            </a:r>
            <a:endParaRPr sz="1600">
              <a:latin typeface="Times New Roman"/>
              <a:cs typeface="Times New Roman"/>
            </a:endParaRPr>
          </a:p>
          <a:p>
            <a:pPr marL="297815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dirty="0">
                <a:latin typeface="Times New Roman"/>
                <a:cs typeface="Times New Roman"/>
              </a:rPr>
              <a:t>Server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them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 </a:t>
            </a:r>
            <a:r>
              <a:rPr sz="1600" spc="-5" dirty="0">
                <a:latin typeface="Times New Roman"/>
                <a:cs typeface="Times New Roman"/>
              </a:rPr>
              <a:t>least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cup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</a:t>
            </a:r>
            <a:r>
              <a:rPr sz="1600" spc="-5" dirty="0">
                <a:latin typeface="Times New Roman"/>
                <a:cs typeface="Times New Roman"/>
              </a:rPr>
              <a:t>team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chocolate.</a:t>
            </a:r>
            <a:endParaRPr sz="1600">
              <a:latin typeface="Times New Roman"/>
              <a:cs typeface="Times New Roman"/>
            </a:endParaRPr>
          </a:p>
          <a:p>
            <a:pPr marL="297815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5" dirty="0">
                <a:latin typeface="Times New Roman"/>
                <a:cs typeface="Times New Roman"/>
              </a:rPr>
              <a:t>Register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them</a:t>
            </a:r>
            <a:endParaRPr sz="1600">
              <a:latin typeface="Times New Roman"/>
              <a:cs typeface="Times New Roman"/>
            </a:endParaRPr>
          </a:p>
          <a:p>
            <a:pPr marL="297815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5" dirty="0">
                <a:latin typeface="Times New Roman"/>
                <a:cs typeface="Times New Roman"/>
              </a:rPr>
              <a:t>Use achievable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</a:t>
            </a:r>
            <a:r>
              <a:rPr sz="1600" spc="-5" dirty="0">
                <a:latin typeface="Times New Roman"/>
                <a:cs typeface="Times New Roman"/>
              </a:rPr>
              <a:t>relevant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materials</a:t>
            </a:r>
            <a:endParaRPr sz="1600">
              <a:latin typeface="Times New Roman"/>
              <a:cs typeface="Times New Roman"/>
            </a:endParaRPr>
          </a:p>
          <a:p>
            <a:pPr marL="297815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5" dirty="0">
                <a:latin typeface="Times New Roman"/>
                <a:cs typeface="Times New Roman"/>
              </a:rPr>
              <a:t>Understand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expectations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your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aspirants.</a:t>
            </a:r>
            <a:endParaRPr sz="1600">
              <a:latin typeface="Times New Roman"/>
              <a:cs typeface="Times New Roman"/>
            </a:endParaRPr>
          </a:p>
          <a:p>
            <a:pPr marL="297815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5" dirty="0">
                <a:latin typeface="Times New Roman"/>
                <a:cs typeface="Times New Roman"/>
              </a:rPr>
              <a:t>Help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students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set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achievable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goals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themselves</a:t>
            </a:r>
            <a:endParaRPr sz="1600">
              <a:latin typeface="Times New Roman"/>
              <a:cs typeface="Times New Roman"/>
            </a:endParaRPr>
          </a:p>
          <a:p>
            <a:pPr marL="297815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caring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supportive</a:t>
            </a:r>
            <a:endParaRPr sz="1600">
              <a:latin typeface="Times New Roman"/>
              <a:cs typeface="Times New Roman"/>
            </a:endParaRPr>
          </a:p>
          <a:p>
            <a:pPr marL="297815" indent="-285750">
              <a:lnSpc>
                <a:spcPts val="192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30" dirty="0">
                <a:latin typeface="Times New Roman"/>
                <a:cs typeface="Times New Roman"/>
              </a:rPr>
              <a:t>Avoid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negative</a:t>
            </a:r>
            <a:r>
              <a:rPr sz="1600" dirty="0">
                <a:latin typeface="Times New Roman"/>
                <a:cs typeface="Times New Roman"/>
              </a:rPr>
              <a:t> feedback</a:t>
            </a:r>
            <a:endParaRPr sz="1600">
              <a:latin typeface="Times New Roman"/>
              <a:cs typeface="Times New Roman"/>
            </a:endParaRPr>
          </a:p>
          <a:p>
            <a:pPr marL="297815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5" dirty="0">
                <a:latin typeface="Times New Roman"/>
                <a:cs typeface="Times New Roman"/>
              </a:rPr>
              <a:t>Call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them </a:t>
            </a:r>
            <a:r>
              <a:rPr sz="1600" spc="-5" dirty="0">
                <a:latin typeface="Times New Roman"/>
                <a:cs typeface="Times New Roman"/>
              </a:rPr>
              <a:t>to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visit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training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institute</a:t>
            </a:r>
            <a:endParaRPr sz="1600">
              <a:latin typeface="Times New Roman"/>
              <a:cs typeface="Times New Roman"/>
            </a:endParaRPr>
          </a:p>
          <a:p>
            <a:pPr marL="297815" indent="-28575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dirty="0">
                <a:latin typeface="Times New Roman"/>
                <a:cs typeface="Times New Roman"/>
              </a:rPr>
              <a:t>Conduct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aptitude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tests</a:t>
            </a:r>
            <a:endParaRPr sz="1600">
              <a:latin typeface="Times New Roman"/>
              <a:cs typeface="Times New Roman"/>
            </a:endParaRPr>
          </a:p>
          <a:p>
            <a:pPr marL="297815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dirty="0">
                <a:latin typeface="Times New Roman"/>
                <a:cs typeface="Times New Roman"/>
              </a:rPr>
              <a:t>Conduct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one by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counseling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both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parents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candidates</a:t>
            </a:r>
            <a:endParaRPr sz="1600">
              <a:latin typeface="Times New Roman"/>
              <a:cs typeface="Times New Roman"/>
            </a:endParaRPr>
          </a:p>
          <a:p>
            <a:pPr marL="297815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5" dirty="0">
                <a:latin typeface="Times New Roman"/>
                <a:cs typeface="Times New Roman"/>
              </a:rPr>
              <a:t>Show motivational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videos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previous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trainings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placements.</a:t>
            </a:r>
            <a:endParaRPr sz="1600">
              <a:latin typeface="Times New Roman"/>
              <a:cs typeface="Times New Roman"/>
            </a:endParaRPr>
          </a:p>
          <a:p>
            <a:pPr marL="297815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5" dirty="0">
                <a:latin typeface="Times New Roman"/>
                <a:cs typeface="Times New Roman"/>
              </a:rPr>
              <a:t>Assign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job </a:t>
            </a:r>
            <a:r>
              <a:rPr sz="1600" spc="-5" dirty="0">
                <a:latin typeface="Times New Roman"/>
                <a:cs typeface="Times New Roman"/>
              </a:rPr>
              <a:t>roles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as</a:t>
            </a:r>
            <a:r>
              <a:rPr sz="1600" dirty="0">
                <a:latin typeface="Times New Roman"/>
                <a:cs typeface="Times New Roman"/>
              </a:rPr>
              <a:t> per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capability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candidate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40220"/>
            <a:chOff x="0" y="0"/>
            <a:chExt cx="12192000" cy="6840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402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5409" y="147320"/>
              <a:ext cx="1666240" cy="76072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557274" y="954659"/>
            <a:ext cx="8020050" cy="5634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Allocate</a:t>
            </a:r>
            <a:r>
              <a:rPr sz="1600" b="1" spc="-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Resources:</a:t>
            </a:r>
            <a:endParaRPr sz="1600">
              <a:latin typeface="Times New Roman"/>
              <a:cs typeface="Times New Roman"/>
            </a:endParaRPr>
          </a:p>
          <a:p>
            <a:pPr marL="469900" marR="1441450">
              <a:lnSpc>
                <a:spcPct val="200000"/>
              </a:lnSpc>
            </a:pP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Determine</a:t>
            </a:r>
            <a:r>
              <a:rPr sz="1600" spc="5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6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budget,</a:t>
            </a:r>
            <a:r>
              <a:rPr sz="16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time,</a:t>
            </a:r>
            <a:r>
              <a:rPr sz="1600" spc="4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6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human</a:t>
            </a:r>
            <a:r>
              <a:rPr sz="1600" spc="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resources</a:t>
            </a:r>
            <a:r>
              <a:rPr sz="1600" spc="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required</a:t>
            </a:r>
            <a:r>
              <a:rPr sz="1600" spc="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for</a:t>
            </a:r>
            <a:r>
              <a:rPr sz="16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6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training. </a:t>
            </a:r>
            <a:r>
              <a:rPr sz="1600" spc="-38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Allocate</a:t>
            </a:r>
            <a:r>
              <a:rPr sz="1600" spc="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trainers,</a:t>
            </a:r>
            <a:r>
              <a:rPr sz="1600" spc="3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training</a:t>
            </a:r>
            <a:r>
              <a:rPr sz="1600" spc="3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materials,</a:t>
            </a:r>
            <a:r>
              <a:rPr sz="1600" spc="5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technology</a:t>
            </a:r>
            <a:r>
              <a:rPr sz="16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tools.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Curriculum</a:t>
            </a:r>
            <a:r>
              <a:rPr sz="1600" b="1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Development:</a:t>
            </a:r>
            <a:endParaRPr sz="1600">
              <a:latin typeface="Times New Roman"/>
              <a:cs typeface="Times New Roman"/>
            </a:endParaRPr>
          </a:p>
          <a:p>
            <a:pPr marL="469900" marR="403225">
              <a:lnSpc>
                <a:spcPts val="3840"/>
              </a:lnSpc>
              <a:spcBef>
                <a:spcPts val="445"/>
              </a:spcBef>
            </a:pP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Design</a:t>
            </a:r>
            <a:r>
              <a:rPr sz="16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a</a:t>
            </a:r>
            <a:r>
              <a:rPr sz="16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comprehensive</a:t>
            </a:r>
            <a:r>
              <a:rPr sz="1600" spc="5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curriculum</a:t>
            </a:r>
            <a:r>
              <a:rPr sz="1600" spc="4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that</a:t>
            </a:r>
            <a:r>
              <a:rPr sz="1600" spc="3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aligns</a:t>
            </a:r>
            <a:r>
              <a:rPr sz="1600" spc="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with</a:t>
            </a:r>
            <a:r>
              <a:rPr sz="16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600" spc="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identified</a:t>
            </a:r>
            <a:r>
              <a:rPr sz="1600" spc="5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skills</a:t>
            </a:r>
            <a:r>
              <a:rPr sz="1600" spc="5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6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objectives. </a:t>
            </a:r>
            <a:r>
              <a:rPr sz="1600" spc="-38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Break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down</a:t>
            </a:r>
            <a:r>
              <a:rPr sz="16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curriculum</a:t>
            </a:r>
            <a:r>
              <a:rPr sz="1600" spc="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into</a:t>
            </a:r>
            <a:r>
              <a:rPr sz="16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modules</a:t>
            </a:r>
            <a:r>
              <a:rPr sz="1600" spc="3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or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sessions.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16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Select</a:t>
            </a:r>
            <a:r>
              <a:rPr sz="1600" b="1" spc="-20" dirty="0">
                <a:solidFill>
                  <a:srgbClr val="374151"/>
                </a:solidFill>
                <a:latin typeface="Times New Roman"/>
                <a:cs typeface="Times New Roman"/>
              </a:rPr>
              <a:t> Training</a:t>
            </a:r>
            <a:r>
              <a:rPr sz="1600" b="1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Methods:</a:t>
            </a:r>
            <a:endParaRPr sz="1600">
              <a:latin typeface="Times New Roman"/>
              <a:cs typeface="Times New Roman"/>
            </a:endParaRPr>
          </a:p>
          <a:p>
            <a:pPr marL="469900" marR="5080">
              <a:lnSpc>
                <a:spcPct val="200000"/>
              </a:lnSpc>
            </a:pP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Choose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appropriate</a:t>
            </a:r>
            <a:r>
              <a:rPr sz="1600" spc="3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training</a:t>
            </a:r>
            <a:r>
              <a:rPr sz="1600" spc="3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methods</a:t>
            </a:r>
            <a:r>
              <a:rPr sz="1600" spc="4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based on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nature</a:t>
            </a:r>
            <a:r>
              <a:rPr sz="1600" spc="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of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6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skills</a:t>
            </a:r>
            <a:r>
              <a:rPr sz="1600" spc="4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to be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developed.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Consider</a:t>
            </a:r>
            <a:r>
              <a:rPr sz="1600" spc="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a</a:t>
            </a:r>
            <a:r>
              <a:rPr sz="16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mix</a:t>
            </a:r>
            <a:r>
              <a:rPr sz="1600" spc="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of</a:t>
            </a:r>
            <a:r>
              <a:rPr sz="16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classroom</a:t>
            </a:r>
            <a:r>
              <a:rPr sz="1600" spc="4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training,</a:t>
            </a:r>
            <a:r>
              <a:rPr sz="1600" spc="5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online</a:t>
            </a:r>
            <a:r>
              <a:rPr sz="1600" spc="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courses,</a:t>
            </a:r>
            <a:r>
              <a:rPr sz="1600" spc="4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workshops,</a:t>
            </a:r>
            <a:r>
              <a:rPr sz="16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6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hands-on</a:t>
            </a:r>
            <a:r>
              <a:rPr sz="16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experiences.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374151"/>
                </a:solidFill>
                <a:latin typeface="Times New Roman"/>
                <a:cs typeface="Times New Roman"/>
              </a:rPr>
              <a:t>Create</a:t>
            </a:r>
            <a:r>
              <a:rPr sz="1600" b="1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374151"/>
                </a:solidFill>
                <a:latin typeface="Times New Roman"/>
                <a:cs typeface="Times New Roman"/>
              </a:rPr>
              <a:t>a</a:t>
            </a:r>
            <a:r>
              <a:rPr sz="1600" b="1" spc="-3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374151"/>
                </a:solidFill>
                <a:latin typeface="Times New Roman"/>
                <a:cs typeface="Times New Roman"/>
              </a:rPr>
              <a:t>Training</a:t>
            </a:r>
            <a:r>
              <a:rPr sz="1600" b="1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Schedule:</a:t>
            </a:r>
            <a:endParaRPr sz="1600">
              <a:latin typeface="Times New Roman"/>
              <a:cs typeface="Times New Roman"/>
            </a:endParaRPr>
          </a:p>
          <a:p>
            <a:pPr marL="469900" marR="1363345">
              <a:lnSpc>
                <a:spcPct val="200000"/>
              </a:lnSpc>
            </a:pP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Develop</a:t>
            </a:r>
            <a:r>
              <a:rPr sz="16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a</a:t>
            </a:r>
            <a:r>
              <a:rPr sz="16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detailed</a:t>
            </a:r>
            <a:r>
              <a:rPr sz="1600" spc="4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training</a:t>
            </a:r>
            <a:r>
              <a:rPr sz="1600" spc="4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schedule,</a:t>
            </a:r>
            <a:r>
              <a:rPr sz="1600" spc="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including</a:t>
            </a:r>
            <a:r>
              <a:rPr sz="1600" spc="3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dates,</a:t>
            </a:r>
            <a:r>
              <a:rPr sz="1600" spc="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times,</a:t>
            </a:r>
            <a:r>
              <a:rPr sz="1600" spc="5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6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locations.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Ensure</a:t>
            </a:r>
            <a:r>
              <a:rPr sz="16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flexibility</a:t>
            </a:r>
            <a:r>
              <a:rPr sz="1600" spc="6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to</a:t>
            </a:r>
            <a:r>
              <a:rPr sz="16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accommodate</a:t>
            </a:r>
            <a:r>
              <a:rPr sz="1600" spc="6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74151"/>
                </a:solidFill>
                <a:latin typeface="Times New Roman"/>
                <a:cs typeface="Times New Roman"/>
              </a:rPr>
              <a:t>different</a:t>
            </a:r>
            <a:r>
              <a:rPr sz="1600" spc="5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learning</a:t>
            </a:r>
            <a:r>
              <a:rPr sz="1600" spc="4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styles</a:t>
            </a:r>
            <a:r>
              <a:rPr sz="1600" spc="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6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preferences.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6519" y="16509"/>
            <a:ext cx="6439535" cy="1361440"/>
            <a:chOff x="96519" y="16509"/>
            <a:chExt cx="6439535" cy="13614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0744" y="782218"/>
              <a:ext cx="190884" cy="23837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44091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4091" y="230207"/>
                  </a:lnTo>
                  <a:lnTo>
                    <a:pt x="44091" y="187529"/>
                  </a:lnTo>
                  <a:lnTo>
                    <a:pt x="64090" y="166184"/>
                  </a:lnTo>
                  <a:lnTo>
                    <a:pt x="108182" y="230207"/>
                  </a:lnTo>
                  <a:lnTo>
                    <a:pt x="163178" y="230207"/>
                  </a:lnTo>
                  <a:lnTo>
                    <a:pt x="95000" y="138943"/>
                  </a:lnTo>
                  <a:lnTo>
                    <a:pt x="161357" y="63566"/>
                  </a:lnTo>
                  <a:lnTo>
                    <a:pt x="107263" y="63566"/>
                  </a:lnTo>
                  <a:lnTo>
                    <a:pt x="44091" y="137580"/>
                  </a:lnTo>
                  <a:lnTo>
                    <a:pt x="44091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108182" y="230207"/>
                  </a:moveTo>
                  <a:lnTo>
                    <a:pt x="64090" y="166184"/>
                  </a:lnTo>
                  <a:lnTo>
                    <a:pt x="44091" y="187529"/>
                  </a:lnTo>
                  <a:lnTo>
                    <a:pt x="44091" y="230207"/>
                  </a:lnTo>
                  <a:lnTo>
                    <a:pt x="0" y="230207"/>
                  </a:lnTo>
                  <a:lnTo>
                    <a:pt x="0" y="0"/>
                  </a:lnTo>
                  <a:lnTo>
                    <a:pt x="44091" y="0"/>
                  </a:lnTo>
                  <a:lnTo>
                    <a:pt x="44091" y="137580"/>
                  </a:lnTo>
                  <a:lnTo>
                    <a:pt x="107263" y="63566"/>
                  </a:lnTo>
                  <a:lnTo>
                    <a:pt x="161357" y="63566"/>
                  </a:lnTo>
                  <a:lnTo>
                    <a:pt x="95000" y="138943"/>
                  </a:lnTo>
                  <a:lnTo>
                    <a:pt x="163178" y="230207"/>
                  </a:lnTo>
                  <a:lnTo>
                    <a:pt x="108182" y="230207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01378" y="786072"/>
              <a:ext cx="49530" cy="230504"/>
            </a:xfrm>
            <a:custGeom>
              <a:avLst/>
              <a:gdLst/>
              <a:ahLst/>
              <a:cxnLst/>
              <a:rect l="l" t="t" r="r" b="b"/>
              <a:pathLst>
                <a:path w="49529" h="230505">
                  <a:moveTo>
                    <a:pt x="49098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9098" y="230207"/>
                  </a:lnTo>
                  <a:lnTo>
                    <a:pt x="4909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4791" y="844883"/>
              <a:ext cx="157708" cy="17161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4323" y="785850"/>
              <a:ext cx="170439" cy="23474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8179" y="70369"/>
                  </a:moveTo>
                  <a:lnTo>
                    <a:pt x="4093" y="70369"/>
                  </a:lnTo>
                  <a:lnTo>
                    <a:pt x="4093" y="237010"/>
                  </a:lnTo>
                  <a:lnTo>
                    <a:pt x="48179" y="237010"/>
                  </a:lnTo>
                  <a:lnTo>
                    <a:pt x="48179" y="70369"/>
                  </a:lnTo>
                  <a:close/>
                </a:path>
                <a:path w="52704" h="237490">
                  <a:moveTo>
                    <a:pt x="25913" y="0"/>
                  </a:moveTo>
                  <a:lnTo>
                    <a:pt x="0" y="25872"/>
                  </a:lnTo>
                  <a:lnTo>
                    <a:pt x="1364" y="34049"/>
                  </a:lnTo>
                  <a:lnTo>
                    <a:pt x="5007" y="41309"/>
                  </a:lnTo>
                  <a:lnTo>
                    <a:pt x="10904" y="47211"/>
                  </a:lnTo>
                  <a:lnTo>
                    <a:pt x="17732" y="50843"/>
                  </a:lnTo>
                  <a:lnTo>
                    <a:pt x="25913" y="52218"/>
                  </a:lnTo>
                  <a:lnTo>
                    <a:pt x="34095" y="50843"/>
                  </a:lnTo>
                  <a:lnTo>
                    <a:pt x="41368" y="47211"/>
                  </a:lnTo>
                  <a:lnTo>
                    <a:pt x="47277" y="41309"/>
                  </a:lnTo>
                  <a:lnTo>
                    <a:pt x="50908" y="34049"/>
                  </a:lnTo>
                  <a:lnTo>
                    <a:pt x="52272" y="25872"/>
                  </a:lnTo>
                  <a:lnTo>
                    <a:pt x="50908" y="17712"/>
                  </a:lnTo>
                  <a:lnTo>
                    <a:pt x="47277" y="10435"/>
                  </a:lnTo>
                  <a:lnTo>
                    <a:pt x="41368" y="4989"/>
                  </a:lnTo>
                  <a:lnTo>
                    <a:pt x="34095" y="1357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093" y="237010"/>
                  </a:moveTo>
                  <a:lnTo>
                    <a:pt x="4093" y="70369"/>
                  </a:lnTo>
                  <a:lnTo>
                    <a:pt x="48179" y="70369"/>
                  </a:lnTo>
                  <a:lnTo>
                    <a:pt x="48179" y="237010"/>
                  </a:lnTo>
                  <a:lnTo>
                    <a:pt x="4093" y="237010"/>
                  </a:lnTo>
                  <a:close/>
                </a:path>
                <a:path w="52704" h="237490">
                  <a:moveTo>
                    <a:pt x="0" y="25872"/>
                  </a:moveTo>
                  <a:lnTo>
                    <a:pt x="25913" y="0"/>
                  </a:lnTo>
                  <a:lnTo>
                    <a:pt x="34095" y="1357"/>
                  </a:lnTo>
                  <a:lnTo>
                    <a:pt x="41368" y="4989"/>
                  </a:lnTo>
                  <a:lnTo>
                    <a:pt x="47277" y="10435"/>
                  </a:lnTo>
                  <a:lnTo>
                    <a:pt x="50908" y="17712"/>
                  </a:lnTo>
                  <a:lnTo>
                    <a:pt x="52272" y="25872"/>
                  </a:lnTo>
                  <a:lnTo>
                    <a:pt x="50908" y="34049"/>
                  </a:lnTo>
                  <a:lnTo>
                    <a:pt x="47277" y="41309"/>
                  </a:lnTo>
                  <a:lnTo>
                    <a:pt x="41368" y="47211"/>
                  </a:lnTo>
                  <a:lnTo>
                    <a:pt x="34095" y="50843"/>
                  </a:lnTo>
                  <a:lnTo>
                    <a:pt x="25913" y="52218"/>
                  </a:lnTo>
                  <a:lnTo>
                    <a:pt x="17732" y="50843"/>
                  </a:lnTo>
                  <a:lnTo>
                    <a:pt x="10904" y="47211"/>
                  </a:lnTo>
                  <a:lnTo>
                    <a:pt x="5007" y="41309"/>
                  </a:lnTo>
                  <a:lnTo>
                    <a:pt x="1364" y="34049"/>
                  </a:lnTo>
                  <a:lnTo>
                    <a:pt x="0" y="25872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5226" y="844883"/>
              <a:ext cx="155430" cy="17570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ln w="31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solidFill>
              <a:srgbClr val="0D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ln w="3175">
              <a:solidFill>
                <a:srgbClr val="0D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42107" y="1092791"/>
              <a:ext cx="727224" cy="14983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57528" y="1135475"/>
              <a:ext cx="678123" cy="16572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789109" y="1180193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41824" y="0"/>
                  </a:moveTo>
                  <a:lnTo>
                    <a:pt x="0" y="0"/>
                  </a:lnTo>
                  <a:lnTo>
                    <a:pt x="0" y="20883"/>
                  </a:lnTo>
                  <a:lnTo>
                    <a:pt x="41824" y="20883"/>
                  </a:lnTo>
                  <a:lnTo>
                    <a:pt x="4182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18445" y="72076"/>
              <a:ext cx="539506" cy="59253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519" y="16509"/>
              <a:ext cx="1327150" cy="1361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6730"/>
            <a:chOff x="0" y="0"/>
            <a:chExt cx="12192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67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67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65409" y="177800"/>
              <a:ext cx="1666240" cy="76072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286891" y="1108328"/>
            <a:ext cx="9106535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Communication</a:t>
            </a:r>
            <a:r>
              <a:rPr sz="1800" b="1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800" b="1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Marketing: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469900" marR="1167765">
              <a:lnSpc>
                <a:spcPct val="100000"/>
              </a:lnSpc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Develop a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communication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plan to inform participants about the training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program. </a:t>
            </a:r>
            <a:r>
              <a:rPr sz="1800" spc="-434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Highlight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benefits and relevance of the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training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to encourage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participation.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Pre-Assessment: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469900" marR="1903730">
              <a:lnSpc>
                <a:spcPct val="100000"/>
              </a:lnSpc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Conduct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pre-assessment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to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gauge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the current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skill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levels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of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participants. </a:t>
            </a:r>
            <a:r>
              <a:rPr sz="1800" spc="-434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374151"/>
                </a:solidFill>
                <a:latin typeface="Times New Roman"/>
                <a:cs typeface="Times New Roman"/>
              </a:rPr>
              <a:t>Tailor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the training content based on the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assessment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results.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solidFill>
                  <a:srgbClr val="374151"/>
                </a:solidFill>
                <a:latin typeface="Times New Roman"/>
                <a:cs typeface="Times New Roman"/>
              </a:rPr>
              <a:t>Training</a:t>
            </a:r>
            <a:r>
              <a:rPr sz="1800" b="1" spc="-3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74151"/>
                </a:solidFill>
                <a:latin typeface="Times New Roman"/>
                <a:cs typeface="Times New Roman"/>
              </a:rPr>
              <a:t>Delivery: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Implement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training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program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according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to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established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schedule.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Monitor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sessions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to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ensure they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align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with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the curriculum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meet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participants' needs.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Feedback</a:t>
            </a:r>
            <a:r>
              <a:rPr sz="1800" b="1" spc="-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74151"/>
                </a:solidFill>
                <a:latin typeface="Times New Roman"/>
                <a:cs typeface="Times New Roman"/>
              </a:rPr>
              <a:t>Mechanism: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469900" marR="508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Establish</a:t>
            </a:r>
            <a:r>
              <a:rPr sz="18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a</a:t>
            </a:r>
            <a:r>
              <a:rPr sz="18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feedback</a:t>
            </a:r>
            <a:r>
              <a:rPr sz="1800" spc="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mechanism</a:t>
            </a:r>
            <a:r>
              <a:rPr sz="1800" spc="3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for</a:t>
            </a:r>
            <a:r>
              <a:rPr sz="18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participants</a:t>
            </a:r>
            <a:r>
              <a:rPr sz="18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to</a:t>
            </a:r>
            <a:r>
              <a:rPr sz="1800" spc="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provide</a:t>
            </a:r>
            <a:r>
              <a:rPr sz="18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input</a:t>
            </a:r>
            <a:r>
              <a:rPr sz="1800" spc="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during</a:t>
            </a:r>
            <a:r>
              <a:rPr sz="18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800" spc="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after</a:t>
            </a:r>
            <a:r>
              <a:rPr sz="18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800" spc="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training. </a:t>
            </a:r>
            <a:r>
              <a:rPr sz="1800" spc="-434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Use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feedback to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make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real-time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adjustments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and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improvements</a:t>
            </a:r>
            <a:r>
              <a:rPr sz="18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to the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training program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40744" y="72076"/>
            <a:ext cx="1495425" cy="1229360"/>
            <a:chOff x="5040744" y="72076"/>
            <a:chExt cx="1495425" cy="122936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0744" y="782218"/>
              <a:ext cx="190884" cy="23837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44091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4091" y="230207"/>
                  </a:lnTo>
                  <a:lnTo>
                    <a:pt x="44091" y="187529"/>
                  </a:lnTo>
                  <a:lnTo>
                    <a:pt x="64090" y="166184"/>
                  </a:lnTo>
                  <a:lnTo>
                    <a:pt x="108182" y="230207"/>
                  </a:lnTo>
                  <a:lnTo>
                    <a:pt x="163178" y="230207"/>
                  </a:lnTo>
                  <a:lnTo>
                    <a:pt x="95000" y="138943"/>
                  </a:lnTo>
                  <a:lnTo>
                    <a:pt x="161357" y="63566"/>
                  </a:lnTo>
                  <a:lnTo>
                    <a:pt x="107263" y="63566"/>
                  </a:lnTo>
                  <a:lnTo>
                    <a:pt x="44091" y="137580"/>
                  </a:lnTo>
                  <a:lnTo>
                    <a:pt x="44091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108182" y="230207"/>
                  </a:moveTo>
                  <a:lnTo>
                    <a:pt x="64090" y="166184"/>
                  </a:lnTo>
                  <a:lnTo>
                    <a:pt x="44091" y="187529"/>
                  </a:lnTo>
                  <a:lnTo>
                    <a:pt x="44091" y="230207"/>
                  </a:lnTo>
                  <a:lnTo>
                    <a:pt x="0" y="230207"/>
                  </a:lnTo>
                  <a:lnTo>
                    <a:pt x="0" y="0"/>
                  </a:lnTo>
                  <a:lnTo>
                    <a:pt x="44091" y="0"/>
                  </a:lnTo>
                  <a:lnTo>
                    <a:pt x="44091" y="137580"/>
                  </a:lnTo>
                  <a:lnTo>
                    <a:pt x="107263" y="63566"/>
                  </a:lnTo>
                  <a:lnTo>
                    <a:pt x="161357" y="63566"/>
                  </a:lnTo>
                  <a:lnTo>
                    <a:pt x="95000" y="138943"/>
                  </a:lnTo>
                  <a:lnTo>
                    <a:pt x="163178" y="230207"/>
                  </a:lnTo>
                  <a:lnTo>
                    <a:pt x="108182" y="230207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01378" y="786072"/>
              <a:ext cx="49530" cy="230504"/>
            </a:xfrm>
            <a:custGeom>
              <a:avLst/>
              <a:gdLst/>
              <a:ahLst/>
              <a:cxnLst/>
              <a:rect l="l" t="t" r="r" b="b"/>
              <a:pathLst>
                <a:path w="49529" h="230505">
                  <a:moveTo>
                    <a:pt x="49098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9098" y="230207"/>
                  </a:lnTo>
                  <a:lnTo>
                    <a:pt x="4909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94791" y="844883"/>
              <a:ext cx="157708" cy="1716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4323" y="785850"/>
              <a:ext cx="170439" cy="2347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8179" y="70369"/>
                  </a:moveTo>
                  <a:lnTo>
                    <a:pt x="4093" y="70369"/>
                  </a:lnTo>
                  <a:lnTo>
                    <a:pt x="4093" y="237010"/>
                  </a:lnTo>
                  <a:lnTo>
                    <a:pt x="48179" y="237010"/>
                  </a:lnTo>
                  <a:lnTo>
                    <a:pt x="48179" y="70369"/>
                  </a:lnTo>
                  <a:close/>
                </a:path>
                <a:path w="52704" h="237490">
                  <a:moveTo>
                    <a:pt x="25913" y="0"/>
                  </a:moveTo>
                  <a:lnTo>
                    <a:pt x="0" y="25872"/>
                  </a:lnTo>
                  <a:lnTo>
                    <a:pt x="1364" y="34049"/>
                  </a:lnTo>
                  <a:lnTo>
                    <a:pt x="5007" y="41309"/>
                  </a:lnTo>
                  <a:lnTo>
                    <a:pt x="10904" y="47211"/>
                  </a:lnTo>
                  <a:lnTo>
                    <a:pt x="17732" y="50843"/>
                  </a:lnTo>
                  <a:lnTo>
                    <a:pt x="25913" y="52218"/>
                  </a:lnTo>
                  <a:lnTo>
                    <a:pt x="34095" y="50843"/>
                  </a:lnTo>
                  <a:lnTo>
                    <a:pt x="41368" y="47211"/>
                  </a:lnTo>
                  <a:lnTo>
                    <a:pt x="47277" y="41309"/>
                  </a:lnTo>
                  <a:lnTo>
                    <a:pt x="50908" y="34049"/>
                  </a:lnTo>
                  <a:lnTo>
                    <a:pt x="52272" y="25872"/>
                  </a:lnTo>
                  <a:lnTo>
                    <a:pt x="50908" y="17712"/>
                  </a:lnTo>
                  <a:lnTo>
                    <a:pt x="47277" y="10435"/>
                  </a:lnTo>
                  <a:lnTo>
                    <a:pt x="41368" y="4989"/>
                  </a:lnTo>
                  <a:lnTo>
                    <a:pt x="34095" y="1357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093" y="237010"/>
                  </a:moveTo>
                  <a:lnTo>
                    <a:pt x="4093" y="70369"/>
                  </a:lnTo>
                  <a:lnTo>
                    <a:pt x="48179" y="70369"/>
                  </a:lnTo>
                  <a:lnTo>
                    <a:pt x="48179" y="237010"/>
                  </a:lnTo>
                  <a:lnTo>
                    <a:pt x="4093" y="237010"/>
                  </a:lnTo>
                  <a:close/>
                </a:path>
                <a:path w="52704" h="237490">
                  <a:moveTo>
                    <a:pt x="0" y="25872"/>
                  </a:moveTo>
                  <a:lnTo>
                    <a:pt x="25913" y="0"/>
                  </a:lnTo>
                  <a:lnTo>
                    <a:pt x="34095" y="1357"/>
                  </a:lnTo>
                  <a:lnTo>
                    <a:pt x="41368" y="4989"/>
                  </a:lnTo>
                  <a:lnTo>
                    <a:pt x="47277" y="10435"/>
                  </a:lnTo>
                  <a:lnTo>
                    <a:pt x="50908" y="17712"/>
                  </a:lnTo>
                  <a:lnTo>
                    <a:pt x="52272" y="25872"/>
                  </a:lnTo>
                  <a:lnTo>
                    <a:pt x="50908" y="34049"/>
                  </a:lnTo>
                  <a:lnTo>
                    <a:pt x="47277" y="41309"/>
                  </a:lnTo>
                  <a:lnTo>
                    <a:pt x="41368" y="47211"/>
                  </a:lnTo>
                  <a:lnTo>
                    <a:pt x="34095" y="50843"/>
                  </a:lnTo>
                  <a:lnTo>
                    <a:pt x="25913" y="52218"/>
                  </a:lnTo>
                  <a:lnTo>
                    <a:pt x="17732" y="50843"/>
                  </a:lnTo>
                  <a:lnTo>
                    <a:pt x="10904" y="47211"/>
                  </a:lnTo>
                  <a:lnTo>
                    <a:pt x="5007" y="41309"/>
                  </a:lnTo>
                  <a:lnTo>
                    <a:pt x="1364" y="34049"/>
                  </a:lnTo>
                  <a:lnTo>
                    <a:pt x="0" y="25872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5227" y="844883"/>
              <a:ext cx="155430" cy="17570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ln w="31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solidFill>
              <a:srgbClr val="0D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ln w="3175">
              <a:solidFill>
                <a:srgbClr val="0D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13217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13217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42107" y="1092791"/>
              <a:ext cx="727224" cy="14983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7528" y="1135475"/>
              <a:ext cx="678123" cy="16572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789109" y="1180193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41824" y="0"/>
                  </a:moveTo>
                  <a:lnTo>
                    <a:pt x="0" y="0"/>
                  </a:lnTo>
                  <a:lnTo>
                    <a:pt x="0" y="20883"/>
                  </a:lnTo>
                  <a:lnTo>
                    <a:pt x="41824" y="20883"/>
                  </a:lnTo>
                  <a:lnTo>
                    <a:pt x="4182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18445" y="72076"/>
              <a:ext cx="539506" cy="592531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6519" y="16509"/>
            <a:ext cx="1327150" cy="13614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859"/>
            <a:ext cx="12192000" cy="6835140"/>
            <a:chOff x="0" y="22859"/>
            <a:chExt cx="12192000" cy="68351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59"/>
              <a:ext cx="12192000" cy="68351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5409" y="177799"/>
              <a:ext cx="1666240" cy="76072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63294" y="833120"/>
            <a:ext cx="1715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Post-Assessment: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63294" y="1382140"/>
            <a:ext cx="9204325" cy="496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219329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Conduct a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post-assessment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to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measure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effectiveness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of the training. </a:t>
            </a:r>
            <a:r>
              <a:rPr sz="1800" spc="-434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Compare</a:t>
            </a:r>
            <a:r>
              <a:rPr sz="18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results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with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pre-assessment</a:t>
            </a:r>
            <a:r>
              <a:rPr sz="18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to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evaluate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skill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development.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Recognition</a:t>
            </a:r>
            <a:r>
              <a:rPr sz="1800" b="1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800" b="1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Certification: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469900" marR="1792605">
              <a:lnSpc>
                <a:spcPct val="100000"/>
              </a:lnSpc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Recognize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reward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participants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who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successfully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complete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training.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Provide</a:t>
            </a:r>
            <a:r>
              <a:rPr sz="18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certifications</a:t>
            </a:r>
            <a:r>
              <a:rPr sz="18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or</a:t>
            </a:r>
            <a:r>
              <a:rPr sz="18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badges</a:t>
            </a:r>
            <a:r>
              <a:rPr sz="1800" spc="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to</a:t>
            </a:r>
            <a:r>
              <a:rPr sz="18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acknowledge</a:t>
            </a:r>
            <a:r>
              <a:rPr sz="18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their</a:t>
            </a:r>
            <a:r>
              <a:rPr sz="1800" spc="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newly</a:t>
            </a:r>
            <a:r>
              <a:rPr sz="18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acquired</a:t>
            </a:r>
            <a:r>
              <a:rPr sz="18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skills.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Continuous</a:t>
            </a:r>
            <a:r>
              <a:rPr sz="1800" b="1" spc="-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Improvement: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469900" marR="1774825">
              <a:lnSpc>
                <a:spcPct val="100000"/>
              </a:lnSpc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Gather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insights from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 training program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to identify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areas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of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improvement. </a:t>
            </a:r>
            <a:r>
              <a:rPr sz="1800" spc="-434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Use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feedback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to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enhance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future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iterations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of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skill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development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program.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Monitoring</a:t>
            </a:r>
            <a:r>
              <a:rPr sz="1800" b="1" spc="-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800" b="1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74151"/>
                </a:solidFill>
                <a:latin typeface="Times New Roman"/>
                <a:cs typeface="Times New Roman"/>
              </a:rPr>
              <a:t>Evaluation: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469900" marR="5080">
              <a:lnSpc>
                <a:spcPct val="100000"/>
              </a:lnSpc>
            </a:pP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Implement</a:t>
            </a:r>
            <a:r>
              <a:rPr sz="18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 system</a:t>
            </a:r>
            <a:r>
              <a:rPr sz="1800" spc="-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for ongoing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monitoring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and evaluation of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the training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program's</a:t>
            </a:r>
            <a:r>
              <a:rPr sz="18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impact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on </a:t>
            </a:r>
            <a:r>
              <a:rPr sz="1800" spc="-434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participants'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performance.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Analyze</a:t>
            </a:r>
            <a:r>
              <a:rPr sz="1800" spc="-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data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adjust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program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as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needed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to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ensure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long-term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success.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6519" y="16509"/>
            <a:ext cx="6439535" cy="1361440"/>
            <a:chOff x="96519" y="16509"/>
            <a:chExt cx="6439535" cy="136144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0744" y="782218"/>
              <a:ext cx="190884" cy="23837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44091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4091" y="230207"/>
                  </a:lnTo>
                  <a:lnTo>
                    <a:pt x="44091" y="187529"/>
                  </a:lnTo>
                  <a:lnTo>
                    <a:pt x="64090" y="166184"/>
                  </a:lnTo>
                  <a:lnTo>
                    <a:pt x="108182" y="230207"/>
                  </a:lnTo>
                  <a:lnTo>
                    <a:pt x="163178" y="230207"/>
                  </a:lnTo>
                  <a:lnTo>
                    <a:pt x="95000" y="138943"/>
                  </a:lnTo>
                  <a:lnTo>
                    <a:pt x="161357" y="63566"/>
                  </a:lnTo>
                  <a:lnTo>
                    <a:pt x="107263" y="63566"/>
                  </a:lnTo>
                  <a:lnTo>
                    <a:pt x="44091" y="137580"/>
                  </a:lnTo>
                  <a:lnTo>
                    <a:pt x="44091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108182" y="230207"/>
                  </a:moveTo>
                  <a:lnTo>
                    <a:pt x="64090" y="166184"/>
                  </a:lnTo>
                  <a:lnTo>
                    <a:pt x="44091" y="187529"/>
                  </a:lnTo>
                  <a:lnTo>
                    <a:pt x="44091" y="230207"/>
                  </a:lnTo>
                  <a:lnTo>
                    <a:pt x="0" y="230207"/>
                  </a:lnTo>
                  <a:lnTo>
                    <a:pt x="0" y="0"/>
                  </a:lnTo>
                  <a:lnTo>
                    <a:pt x="44091" y="0"/>
                  </a:lnTo>
                  <a:lnTo>
                    <a:pt x="44091" y="137580"/>
                  </a:lnTo>
                  <a:lnTo>
                    <a:pt x="107263" y="63566"/>
                  </a:lnTo>
                  <a:lnTo>
                    <a:pt x="161357" y="63566"/>
                  </a:lnTo>
                  <a:lnTo>
                    <a:pt x="95000" y="138943"/>
                  </a:lnTo>
                  <a:lnTo>
                    <a:pt x="163178" y="230207"/>
                  </a:lnTo>
                  <a:lnTo>
                    <a:pt x="108182" y="230207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01378" y="786072"/>
              <a:ext cx="49530" cy="230504"/>
            </a:xfrm>
            <a:custGeom>
              <a:avLst/>
              <a:gdLst/>
              <a:ahLst/>
              <a:cxnLst/>
              <a:rect l="l" t="t" r="r" b="b"/>
              <a:pathLst>
                <a:path w="49529" h="230505">
                  <a:moveTo>
                    <a:pt x="49098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9098" y="230207"/>
                  </a:lnTo>
                  <a:lnTo>
                    <a:pt x="4909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4791" y="844883"/>
              <a:ext cx="157708" cy="1716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4323" y="785850"/>
              <a:ext cx="170439" cy="2347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8179" y="70369"/>
                  </a:moveTo>
                  <a:lnTo>
                    <a:pt x="4093" y="70369"/>
                  </a:lnTo>
                  <a:lnTo>
                    <a:pt x="4093" y="237010"/>
                  </a:lnTo>
                  <a:lnTo>
                    <a:pt x="48179" y="237010"/>
                  </a:lnTo>
                  <a:lnTo>
                    <a:pt x="48179" y="70369"/>
                  </a:lnTo>
                  <a:close/>
                </a:path>
                <a:path w="52704" h="237490">
                  <a:moveTo>
                    <a:pt x="25913" y="0"/>
                  </a:moveTo>
                  <a:lnTo>
                    <a:pt x="0" y="25872"/>
                  </a:lnTo>
                  <a:lnTo>
                    <a:pt x="1364" y="34049"/>
                  </a:lnTo>
                  <a:lnTo>
                    <a:pt x="5007" y="41309"/>
                  </a:lnTo>
                  <a:lnTo>
                    <a:pt x="10904" y="47211"/>
                  </a:lnTo>
                  <a:lnTo>
                    <a:pt x="17732" y="50843"/>
                  </a:lnTo>
                  <a:lnTo>
                    <a:pt x="25913" y="52218"/>
                  </a:lnTo>
                  <a:lnTo>
                    <a:pt x="34095" y="50843"/>
                  </a:lnTo>
                  <a:lnTo>
                    <a:pt x="41368" y="47211"/>
                  </a:lnTo>
                  <a:lnTo>
                    <a:pt x="47277" y="41309"/>
                  </a:lnTo>
                  <a:lnTo>
                    <a:pt x="50908" y="34049"/>
                  </a:lnTo>
                  <a:lnTo>
                    <a:pt x="52272" y="25872"/>
                  </a:lnTo>
                  <a:lnTo>
                    <a:pt x="50908" y="17712"/>
                  </a:lnTo>
                  <a:lnTo>
                    <a:pt x="47277" y="10435"/>
                  </a:lnTo>
                  <a:lnTo>
                    <a:pt x="41368" y="4989"/>
                  </a:lnTo>
                  <a:lnTo>
                    <a:pt x="34095" y="1357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093" y="237010"/>
                  </a:moveTo>
                  <a:lnTo>
                    <a:pt x="4093" y="70369"/>
                  </a:lnTo>
                  <a:lnTo>
                    <a:pt x="48179" y="70369"/>
                  </a:lnTo>
                  <a:lnTo>
                    <a:pt x="48179" y="237010"/>
                  </a:lnTo>
                  <a:lnTo>
                    <a:pt x="4093" y="237010"/>
                  </a:lnTo>
                  <a:close/>
                </a:path>
                <a:path w="52704" h="237490">
                  <a:moveTo>
                    <a:pt x="0" y="25872"/>
                  </a:moveTo>
                  <a:lnTo>
                    <a:pt x="25913" y="0"/>
                  </a:lnTo>
                  <a:lnTo>
                    <a:pt x="34095" y="1357"/>
                  </a:lnTo>
                  <a:lnTo>
                    <a:pt x="41368" y="4989"/>
                  </a:lnTo>
                  <a:lnTo>
                    <a:pt x="47277" y="10435"/>
                  </a:lnTo>
                  <a:lnTo>
                    <a:pt x="50908" y="17712"/>
                  </a:lnTo>
                  <a:lnTo>
                    <a:pt x="52272" y="25872"/>
                  </a:lnTo>
                  <a:lnTo>
                    <a:pt x="50908" y="34049"/>
                  </a:lnTo>
                  <a:lnTo>
                    <a:pt x="47277" y="41309"/>
                  </a:lnTo>
                  <a:lnTo>
                    <a:pt x="41368" y="47211"/>
                  </a:lnTo>
                  <a:lnTo>
                    <a:pt x="34095" y="50843"/>
                  </a:lnTo>
                  <a:lnTo>
                    <a:pt x="25913" y="52218"/>
                  </a:lnTo>
                  <a:lnTo>
                    <a:pt x="17732" y="50843"/>
                  </a:lnTo>
                  <a:lnTo>
                    <a:pt x="10904" y="47211"/>
                  </a:lnTo>
                  <a:lnTo>
                    <a:pt x="5007" y="41309"/>
                  </a:lnTo>
                  <a:lnTo>
                    <a:pt x="1364" y="34049"/>
                  </a:lnTo>
                  <a:lnTo>
                    <a:pt x="0" y="25872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5226" y="844883"/>
              <a:ext cx="155430" cy="17570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ln w="31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solidFill>
              <a:srgbClr val="0D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ln w="3175">
              <a:solidFill>
                <a:srgbClr val="0D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42107" y="1092791"/>
              <a:ext cx="727224" cy="14983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57528" y="1135475"/>
              <a:ext cx="678123" cy="16572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789109" y="1180193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41824" y="0"/>
                  </a:moveTo>
                  <a:lnTo>
                    <a:pt x="0" y="0"/>
                  </a:lnTo>
                  <a:lnTo>
                    <a:pt x="0" y="20883"/>
                  </a:lnTo>
                  <a:lnTo>
                    <a:pt x="41824" y="20883"/>
                  </a:lnTo>
                  <a:lnTo>
                    <a:pt x="4182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18445" y="72076"/>
              <a:ext cx="539506" cy="59253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519" y="16509"/>
              <a:ext cx="1327150" cy="1361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9209"/>
            <a:ext cx="12192000" cy="6828790"/>
            <a:chOff x="0" y="29209"/>
            <a:chExt cx="12192000" cy="6828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9209"/>
              <a:ext cx="12192000" cy="6828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5409" y="162559"/>
              <a:ext cx="1666240" cy="76073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249680" y="1561719"/>
            <a:ext cx="959294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Documentation</a:t>
            </a:r>
            <a:r>
              <a:rPr sz="1800" b="1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800" b="1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Reporting: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Maintain detailed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documentation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of the entire training process, including attendance records,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assessment </a:t>
            </a:r>
            <a:r>
              <a:rPr sz="1800" spc="-434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results,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and feedback.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Generate reports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to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assess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overall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effectiveness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of the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skill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development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program.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6519" y="16509"/>
            <a:ext cx="6439535" cy="1361440"/>
            <a:chOff x="96519" y="16509"/>
            <a:chExt cx="6439535" cy="13614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0744" y="782218"/>
              <a:ext cx="190884" cy="23837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44091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4091" y="230207"/>
                  </a:lnTo>
                  <a:lnTo>
                    <a:pt x="44091" y="187529"/>
                  </a:lnTo>
                  <a:lnTo>
                    <a:pt x="64090" y="166184"/>
                  </a:lnTo>
                  <a:lnTo>
                    <a:pt x="108182" y="230207"/>
                  </a:lnTo>
                  <a:lnTo>
                    <a:pt x="163178" y="230207"/>
                  </a:lnTo>
                  <a:lnTo>
                    <a:pt x="95000" y="138943"/>
                  </a:lnTo>
                  <a:lnTo>
                    <a:pt x="161357" y="63566"/>
                  </a:lnTo>
                  <a:lnTo>
                    <a:pt x="107263" y="63566"/>
                  </a:lnTo>
                  <a:lnTo>
                    <a:pt x="44091" y="137580"/>
                  </a:lnTo>
                  <a:lnTo>
                    <a:pt x="44091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108182" y="230207"/>
                  </a:moveTo>
                  <a:lnTo>
                    <a:pt x="64090" y="166184"/>
                  </a:lnTo>
                  <a:lnTo>
                    <a:pt x="44091" y="187529"/>
                  </a:lnTo>
                  <a:lnTo>
                    <a:pt x="44091" y="230207"/>
                  </a:lnTo>
                  <a:lnTo>
                    <a:pt x="0" y="230207"/>
                  </a:lnTo>
                  <a:lnTo>
                    <a:pt x="0" y="0"/>
                  </a:lnTo>
                  <a:lnTo>
                    <a:pt x="44091" y="0"/>
                  </a:lnTo>
                  <a:lnTo>
                    <a:pt x="44091" y="137580"/>
                  </a:lnTo>
                  <a:lnTo>
                    <a:pt x="107263" y="63566"/>
                  </a:lnTo>
                  <a:lnTo>
                    <a:pt x="161357" y="63566"/>
                  </a:lnTo>
                  <a:lnTo>
                    <a:pt x="95000" y="138943"/>
                  </a:lnTo>
                  <a:lnTo>
                    <a:pt x="163178" y="230207"/>
                  </a:lnTo>
                  <a:lnTo>
                    <a:pt x="108182" y="230207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01378" y="786072"/>
              <a:ext cx="49530" cy="230504"/>
            </a:xfrm>
            <a:custGeom>
              <a:avLst/>
              <a:gdLst/>
              <a:ahLst/>
              <a:cxnLst/>
              <a:rect l="l" t="t" r="r" b="b"/>
              <a:pathLst>
                <a:path w="49529" h="230505">
                  <a:moveTo>
                    <a:pt x="49098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9098" y="230207"/>
                  </a:lnTo>
                  <a:lnTo>
                    <a:pt x="4909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4791" y="844883"/>
              <a:ext cx="157708" cy="17161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4323" y="785850"/>
              <a:ext cx="170439" cy="23474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8179" y="70369"/>
                  </a:moveTo>
                  <a:lnTo>
                    <a:pt x="4093" y="70369"/>
                  </a:lnTo>
                  <a:lnTo>
                    <a:pt x="4093" y="237010"/>
                  </a:lnTo>
                  <a:lnTo>
                    <a:pt x="48179" y="237010"/>
                  </a:lnTo>
                  <a:lnTo>
                    <a:pt x="48179" y="70369"/>
                  </a:lnTo>
                  <a:close/>
                </a:path>
                <a:path w="52704" h="237490">
                  <a:moveTo>
                    <a:pt x="25913" y="0"/>
                  </a:moveTo>
                  <a:lnTo>
                    <a:pt x="0" y="25872"/>
                  </a:lnTo>
                  <a:lnTo>
                    <a:pt x="1364" y="34049"/>
                  </a:lnTo>
                  <a:lnTo>
                    <a:pt x="5007" y="41309"/>
                  </a:lnTo>
                  <a:lnTo>
                    <a:pt x="10904" y="47211"/>
                  </a:lnTo>
                  <a:lnTo>
                    <a:pt x="17732" y="50843"/>
                  </a:lnTo>
                  <a:lnTo>
                    <a:pt x="25913" y="52218"/>
                  </a:lnTo>
                  <a:lnTo>
                    <a:pt x="34095" y="50843"/>
                  </a:lnTo>
                  <a:lnTo>
                    <a:pt x="41368" y="47211"/>
                  </a:lnTo>
                  <a:lnTo>
                    <a:pt x="47277" y="41309"/>
                  </a:lnTo>
                  <a:lnTo>
                    <a:pt x="50908" y="34049"/>
                  </a:lnTo>
                  <a:lnTo>
                    <a:pt x="52272" y="25872"/>
                  </a:lnTo>
                  <a:lnTo>
                    <a:pt x="50908" y="17712"/>
                  </a:lnTo>
                  <a:lnTo>
                    <a:pt x="47277" y="10435"/>
                  </a:lnTo>
                  <a:lnTo>
                    <a:pt x="41368" y="4989"/>
                  </a:lnTo>
                  <a:lnTo>
                    <a:pt x="34095" y="1357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093" y="237010"/>
                  </a:moveTo>
                  <a:lnTo>
                    <a:pt x="4093" y="70369"/>
                  </a:lnTo>
                  <a:lnTo>
                    <a:pt x="48179" y="70369"/>
                  </a:lnTo>
                  <a:lnTo>
                    <a:pt x="48179" y="237010"/>
                  </a:lnTo>
                  <a:lnTo>
                    <a:pt x="4093" y="237010"/>
                  </a:lnTo>
                  <a:close/>
                </a:path>
                <a:path w="52704" h="237490">
                  <a:moveTo>
                    <a:pt x="0" y="25872"/>
                  </a:moveTo>
                  <a:lnTo>
                    <a:pt x="25913" y="0"/>
                  </a:lnTo>
                  <a:lnTo>
                    <a:pt x="34095" y="1357"/>
                  </a:lnTo>
                  <a:lnTo>
                    <a:pt x="41368" y="4989"/>
                  </a:lnTo>
                  <a:lnTo>
                    <a:pt x="47277" y="10435"/>
                  </a:lnTo>
                  <a:lnTo>
                    <a:pt x="50908" y="17712"/>
                  </a:lnTo>
                  <a:lnTo>
                    <a:pt x="52272" y="25872"/>
                  </a:lnTo>
                  <a:lnTo>
                    <a:pt x="50908" y="34049"/>
                  </a:lnTo>
                  <a:lnTo>
                    <a:pt x="47277" y="41309"/>
                  </a:lnTo>
                  <a:lnTo>
                    <a:pt x="41368" y="47211"/>
                  </a:lnTo>
                  <a:lnTo>
                    <a:pt x="34095" y="50843"/>
                  </a:lnTo>
                  <a:lnTo>
                    <a:pt x="25913" y="52218"/>
                  </a:lnTo>
                  <a:lnTo>
                    <a:pt x="17732" y="50843"/>
                  </a:lnTo>
                  <a:lnTo>
                    <a:pt x="10904" y="47211"/>
                  </a:lnTo>
                  <a:lnTo>
                    <a:pt x="5007" y="41309"/>
                  </a:lnTo>
                  <a:lnTo>
                    <a:pt x="1364" y="34049"/>
                  </a:lnTo>
                  <a:lnTo>
                    <a:pt x="0" y="25872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5226" y="844883"/>
              <a:ext cx="155430" cy="17570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ln w="31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solidFill>
              <a:srgbClr val="0D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ln w="3175">
              <a:solidFill>
                <a:srgbClr val="0D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42107" y="1092791"/>
              <a:ext cx="727224" cy="14983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57528" y="1135475"/>
              <a:ext cx="678123" cy="16572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789109" y="1180193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41824" y="0"/>
                  </a:moveTo>
                  <a:lnTo>
                    <a:pt x="0" y="0"/>
                  </a:lnTo>
                  <a:lnTo>
                    <a:pt x="0" y="20883"/>
                  </a:lnTo>
                  <a:lnTo>
                    <a:pt x="41824" y="20883"/>
                  </a:lnTo>
                  <a:lnTo>
                    <a:pt x="4182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18445" y="72076"/>
              <a:ext cx="539506" cy="59253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519" y="16509"/>
              <a:ext cx="1327150" cy="1361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6730"/>
            <a:chOff x="0" y="0"/>
            <a:chExt cx="12192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67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5409" y="147320"/>
              <a:ext cx="1666240" cy="7607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6830" y="1206500"/>
              <a:ext cx="9408160" cy="109473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92400" y="1476375"/>
            <a:ext cx="671893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/>
              <a:t>MONITORING</a:t>
            </a:r>
            <a:r>
              <a:rPr sz="2800" spc="20" dirty="0"/>
              <a:t> </a:t>
            </a:r>
            <a:r>
              <a:rPr sz="2800" spc="-5" dirty="0"/>
              <a:t>PLAN</a:t>
            </a:r>
            <a:r>
              <a:rPr sz="2800" spc="10" dirty="0"/>
              <a:t> </a:t>
            </a:r>
            <a:r>
              <a:rPr sz="2800" spc="-10" dirty="0"/>
              <a:t>FOR</a:t>
            </a:r>
            <a:r>
              <a:rPr sz="2800" spc="-20" dirty="0"/>
              <a:t> PROJECT</a:t>
            </a:r>
            <a:r>
              <a:rPr sz="2800" spc="-5" dirty="0"/>
              <a:t> </a:t>
            </a:r>
            <a:r>
              <a:rPr sz="2800" dirty="0"/>
              <a:t>EFFICIENCY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335279" y="2473959"/>
            <a:ext cx="6922770" cy="407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Times New Roman"/>
                <a:cs typeface="Times New Roman"/>
              </a:rPr>
              <a:t>Objective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and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Goals: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Clearly</a:t>
            </a:r>
            <a:r>
              <a:rPr sz="14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outline</a:t>
            </a:r>
            <a:r>
              <a:rPr sz="14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4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overall</a:t>
            </a:r>
            <a:r>
              <a:rPr sz="14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objectives</a:t>
            </a:r>
            <a:r>
              <a:rPr sz="14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4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specific</a:t>
            </a:r>
            <a:r>
              <a:rPr sz="14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goals of</a:t>
            </a:r>
            <a:r>
              <a:rPr sz="14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4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skill</a:t>
            </a: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development</a:t>
            </a:r>
            <a:r>
              <a:rPr sz="1400" spc="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training</a:t>
            </a:r>
            <a:r>
              <a:rPr sz="14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project.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57150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Key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Performance</a:t>
            </a:r>
            <a:r>
              <a:rPr sz="1400" b="1" spc="2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Indicators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(KPIs):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Identify</a:t>
            </a: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4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define</a:t>
            </a:r>
            <a:r>
              <a:rPr sz="14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measurable</a:t>
            </a:r>
            <a:r>
              <a:rPr sz="1400" spc="4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KPIs</a:t>
            </a: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 that</a:t>
            </a:r>
            <a:r>
              <a:rPr sz="14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align</a:t>
            </a:r>
            <a:r>
              <a:rPr sz="14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with</a:t>
            </a:r>
            <a:r>
              <a:rPr sz="14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the </a:t>
            </a: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project's</a:t>
            </a:r>
            <a:r>
              <a:rPr sz="14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objectives.</a:t>
            </a:r>
            <a:r>
              <a:rPr sz="14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Examples</a:t>
            </a:r>
            <a:r>
              <a:rPr sz="1400" spc="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include:</a:t>
            </a:r>
            <a:endParaRPr sz="140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Completion</a:t>
            </a: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 rates</a:t>
            </a: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of</a:t>
            </a:r>
            <a:r>
              <a:rPr sz="14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training</a:t>
            </a:r>
            <a:r>
              <a:rPr sz="1400" spc="-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programs.</a:t>
            </a:r>
            <a:endParaRPr sz="140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Improvement</a:t>
            </a:r>
            <a:r>
              <a:rPr sz="1400" spc="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in</a:t>
            </a:r>
            <a:r>
              <a:rPr sz="14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participants'</a:t>
            </a:r>
            <a:r>
              <a:rPr sz="14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skills</a:t>
            </a:r>
            <a:r>
              <a:rPr sz="14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4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competencies.</a:t>
            </a:r>
            <a:endParaRPr sz="140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Job</a:t>
            </a: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placement</a:t>
            </a:r>
            <a:r>
              <a:rPr sz="1400" spc="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rates</a:t>
            </a:r>
            <a:r>
              <a:rPr sz="14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for</a:t>
            </a: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participants.</a:t>
            </a:r>
            <a:endParaRPr sz="140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Participant</a:t>
            </a:r>
            <a:r>
              <a:rPr sz="1400" spc="-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satisfaction</a:t>
            </a:r>
            <a:r>
              <a:rPr sz="14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with</a:t>
            </a:r>
            <a:r>
              <a:rPr sz="14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400" spc="-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training.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57150">
              <a:lnSpc>
                <a:spcPct val="100000"/>
              </a:lnSpc>
            </a:pPr>
            <a:r>
              <a:rPr sz="1400" b="1" spc="-5" dirty="0">
                <a:latin typeface="Times New Roman"/>
                <a:cs typeface="Times New Roman"/>
              </a:rPr>
              <a:t>Data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Collection: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Specify</a:t>
            </a:r>
            <a:r>
              <a:rPr sz="14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 sources</a:t>
            </a:r>
            <a:r>
              <a:rPr sz="14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of</a:t>
            </a:r>
            <a:r>
              <a:rPr sz="1400" spc="-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data </a:t>
            </a: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for</a:t>
            </a: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 each </a:t>
            </a: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KPI.</a:t>
            </a:r>
            <a:endParaRPr sz="140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Participant</a:t>
            </a:r>
            <a:r>
              <a:rPr sz="1400" spc="-4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assessments.</a:t>
            </a:r>
            <a:endParaRPr sz="140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Pre</a:t>
            </a:r>
            <a:r>
              <a:rPr sz="14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4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post-training evaluations.</a:t>
            </a:r>
            <a:endParaRPr sz="140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Feedback</a:t>
            </a:r>
            <a:r>
              <a:rPr sz="14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from</a:t>
            </a:r>
            <a:r>
              <a:rPr sz="14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trainers</a:t>
            </a: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 and</a:t>
            </a:r>
            <a:r>
              <a:rPr sz="14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trainees.</a:t>
            </a:r>
            <a:endParaRPr sz="140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Job</a:t>
            </a:r>
            <a:r>
              <a:rPr sz="14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placement</a:t>
            </a:r>
            <a:r>
              <a:rPr sz="14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374151"/>
                </a:solidFill>
                <a:latin typeface="Times New Roman"/>
                <a:cs typeface="Times New Roman"/>
              </a:rPr>
              <a:t>records.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6519" y="16509"/>
            <a:ext cx="6439535" cy="1361440"/>
            <a:chOff x="96519" y="16509"/>
            <a:chExt cx="6439535" cy="136144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0744" y="782218"/>
              <a:ext cx="190884" cy="23837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44091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4091" y="230207"/>
                  </a:lnTo>
                  <a:lnTo>
                    <a:pt x="44091" y="187529"/>
                  </a:lnTo>
                  <a:lnTo>
                    <a:pt x="64090" y="166184"/>
                  </a:lnTo>
                  <a:lnTo>
                    <a:pt x="108182" y="230207"/>
                  </a:lnTo>
                  <a:lnTo>
                    <a:pt x="163178" y="230207"/>
                  </a:lnTo>
                  <a:lnTo>
                    <a:pt x="95000" y="138943"/>
                  </a:lnTo>
                  <a:lnTo>
                    <a:pt x="161357" y="63566"/>
                  </a:lnTo>
                  <a:lnTo>
                    <a:pt x="107263" y="63566"/>
                  </a:lnTo>
                  <a:lnTo>
                    <a:pt x="44091" y="137580"/>
                  </a:lnTo>
                  <a:lnTo>
                    <a:pt x="44091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108182" y="230207"/>
                  </a:moveTo>
                  <a:lnTo>
                    <a:pt x="64090" y="166184"/>
                  </a:lnTo>
                  <a:lnTo>
                    <a:pt x="44091" y="187529"/>
                  </a:lnTo>
                  <a:lnTo>
                    <a:pt x="44091" y="230207"/>
                  </a:lnTo>
                  <a:lnTo>
                    <a:pt x="0" y="230207"/>
                  </a:lnTo>
                  <a:lnTo>
                    <a:pt x="0" y="0"/>
                  </a:lnTo>
                  <a:lnTo>
                    <a:pt x="44091" y="0"/>
                  </a:lnTo>
                  <a:lnTo>
                    <a:pt x="44091" y="137580"/>
                  </a:lnTo>
                  <a:lnTo>
                    <a:pt x="107263" y="63566"/>
                  </a:lnTo>
                  <a:lnTo>
                    <a:pt x="161357" y="63566"/>
                  </a:lnTo>
                  <a:lnTo>
                    <a:pt x="95000" y="138943"/>
                  </a:lnTo>
                  <a:lnTo>
                    <a:pt x="163178" y="230207"/>
                  </a:lnTo>
                  <a:lnTo>
                    <a:pt x="108182" y="230207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01378" y="786072"/>
              <a:ext cx="49530" cy="230504"/>
            </a:xfrm>
            <a:custGeom>
              <a:avLst/>
              <a:gdLst/>
              <a:ahLst/>
              <a:cxnLst/>
              <a:rect l="l" t="t" r="r" b="b"/>
              <a:pathLst>
                <a:path w="49529" h="230505">
                  <a:moveTo>
                    <a:pt x="49098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9098" y="230207"/>
                  </a:lnTo>
                  <a:lnTo>
                    <a:pt x="4909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94791" y="844883"/>
              <a:ext cx="157708" cy="1716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4323" y="785850"/>
              <a:ext cx="170439" cy="23474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8179" y="70369"/>
                  </a:moveTo>
                  <a:lnTo>
                    <a:pt x="4093" y="70369"/>
                  </a:lnTo>
                  <a:lnTo>
                    <a:pt x="4093" y="237010"/>
                  </a:lnTo>
                  <a:lnTo>
                    <a:pt x="48179" y="237010"/>
                  </a:lnTo>
                  <a:lnTo>
                    <a:pt x="48179" y="70369"/>
                  </a:lnTo>
                  <a:close/>
                </a:path>
                <a:path w="52704" h="237490">
                  <a:moveTo>
                    <a:pt x="25913" y="0"/>
                  </a:moveTo>
                  <a:lnTo>
                    <a:pt x="0" y="25872"/>
                  </a:lnTo>
                  <a:lnTo>
                    <a:pt x="1364" y="34049"/>
                  </a:lnTo>
                  <a:lnTo>
                    <a:pt x="5007" y="41309"/>
                  </a:lnTo>
                  <a:lnTo>
                    <a:pt x="10904" y="47211"/>
                  </a:lnTo>
                  <a:lnTo>
                    <a:pt x="17732" y="50843"/>
                  </a:lnTo>
                  <a:lnTo>
                    <a:pt x="25913" y="52218"/>
                  </a:lnTo>
                  <a:lnTo>
                    <a:pt x="34095" y="50843"/>
                  </a:lnTo>
                  <a:lnTo>
                    <a:pt x="41368" y="47211"/>
                  </a:lnTo>
                  <a:lnTo>
                    <a:pt x="47277" y="41309"/>
                  </a:lnTo>
                  <a:lnTo>
                    <a:pt x="50908" y="34049"/>
                  </a:lnTo>
                  <a:lnTo>
                    <a:pt x="52272" y="25872"/>
                  </a:lnTo>
                  <a:lnTo>
                    <a:pt x="50908" y="17712"/>
                  </a:lnTo>
                  <a:lnTo>
                    <a:pt x="47277" y="10435"/>
                  </a:lnTo>
                  <a:lnTo>
                    <a:pt x="41368" y="4989"/>
                  </a:lnTo>
                  <a:lnTo>
                    <a:pt x="34095" y="1357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093" y="237010"/>
                  </a:moveTo>
                  <a:lnTo>
                    <a:pt x="4093" y="70369"/>
                  </a:lnTo>
                  <a:lnTo>
                    <a:pt x="48179" y="70369"/>
                  </a:lnTo>
                  <a:lnTo>
                    <a:pt x="48179" y="237010"/>
                  </a:lnTo>
                  <a:lnTo>
                    <a:pt x="4093" y="237010"/>
                  </a:lnTo>
                  <a:close/>
                </a:path>
                <a:path w="52704" h="237490">
                  <a:moveTo>
                    <a:pt x="0" y="25872"/>
                  </a:moveTo>
                  <a:lnTo>
                    <a:pt x="25913" y="0"/>
                  </a:lnTo>
                  <a:lnTo>
                    <a:pt x="34095" y="1357"/>
                  </a:lnTo>
                  <a:lnTo>
                    <a:pt x="41368" y="4989"/>
                  </a:lnTo>
                  <a:lnTo>
                    <a:pt x="47277" y="10435"/>
                  </a:lnTo>
                  <a:lnTo>
                    <a:pt x="50908" y="17712"/>
                  </a:lnTo>
                  <a:lnTo>
                    <a:pt x="52272" y="25872"/>
                  </a:lnTo>
                  <a:lnTo>
                    <a:pt x="50908" y="34049"/>
                  </a:lnTo>
                  <a:lnTo>
                    <a:pt x="47277" y="41309"/>
                  </a:lnTo>
                  <a:lnTo>
                    <a:pt x="41368" y="47211"/>
                  </a:lnTo>
                  <a:lnTo>
                    <a:pt x="34095" y="50843"/>
                  </a:lnTo>
                  <a:lnTo>
                    <a:pt x="25913" y="52218"/>
                  </a:lnTo>
                  <a:lnTo>
                    <a:pt x="17732" y="50843"/>
                  </a:lnTo>
                  <a:lnTo>
                    <a:pt x="10904" y="47211"/>
                  </a:lnTo>
                  <a:lnTo>
                    <a:pt x="5007" y="41309"/>
                  </a:lnTo>
                  <a:lnTo>
                    <a:pt x="1364" y="34049"/>
                  </a:lnTo>
                  <a:lnTo>
                    <a:pt x="0" y="25872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5226" y="844883"/>
              <a:ext cx="155430" cy="17570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ln w="31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solidFill>
              <a:srgbClr val="0D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ln w="3175">
              <a:solidFill>
                <a:srgbClr val="0D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42107" y="1092791"/>
              <a:ext cx="727224" cy="14983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7528" y="1135475"/>
              <a:ext cx="678123" cy="16572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789109" y="1180193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41824" y="0"/>
                  </a:moveTo>
                  <a:lnTo>
                    <a:pt x="0" y="0"/>
                  </a:lnTo>
                  <a:lnTo>
                    <a:pt x="0" y="20883"/>
                  </a:lnTo>
                  <a:lnTo>
                    <a:pt x="41824" y="20883"/>
                  </a:lnTo>
                  <a:lnTo>
                    <a:pt x="4182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18445" y="72076"/>
              <a:ext cx="539506" cy="59253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519" y="16509"/>
              <a:ext cx="1327150" cy="1361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65409" y="147320"/>
            <a:ext cx="1666240" cy="76072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263" y="1247552"/>
            <a:ext cx="7296662" cy="98982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66770" y="1476375"/>
            <a:ext cx="42938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/>
              <a:t>PROJECT</a:t>
            </a:r>
            <a:r>
              <a:rPr sz="2800" spc="-25" dirty="0"/>
              <a:t> </a:t>
            </a:r>
            <a:r>
              <a:rPr sz="2800" spc="-15" dirty="0"/>
              <a:t>MONITORING</a:t>
            </a:r>
            <a:r>
              <a:rPr sz="2800" dirty="0"/>
              <a:t> </a:t>
            </a:r>
            <a:r>
              <a:rPr sz="2800" spc="-5" dirty="0"/>
              <a:t>PLAN</a:t>
            </a:r>
            <a:endParaRPr sz="2800"/>
          </a:p>
        </p:txBody>
      </p:sp>
      <p:grpSp>
        <p:nvGrpSpPr>
          <p:cNvPr id="5" name="object 5"/>
          <p:cNvGrpSpPr/>
          <p:nvPr/>
        </p:nvGrpSpPr>
        <p:grpSpPr>
          <a:xfrm>
            <a:off x="5801378" y="779047"/>
            <a:ext cx="729615" cy="241935"/>
            <a:chOff x="5801378" y="779047"/>
            <a:chExt cx="729615" cy="241935"/>
          </a:xfrm>
        </p:grpSpPr>
        <p:sp>
          <p:nvSpPr>
            <p:cNvPr id="6" name="object 6"/>
            <p:cNvSpPr/>
            <p:nvPr/>
          </p:nvSpPr>
          <p:spPr>
            <a:xfrm>
              <a:off x="5801378" y="786072"/>
              <a:ext cx="49530" cy="230504"/>
            </a:xfrm>
            <a:custGeom>
              <a:avLst/>
              <a:gdLst/>
              <a:ahLst/>
              <a:cxnLst/>
              <a:rect l="l" t="t" r="r" b="b"/>
              <a:pathLst>
                <a:path w="49529" h="230505">
                  <a:moveTo>
                    <a:pt x="49098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9098" y="230207"/>
                  </a:lnTo>
                  <a:lnTo>
                    <a:pt x="4909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4791" y="844883"/>
              <a:ext cx="157708" cy="1716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4323" y="785850"/>
              <a:ext cx="170439" cy="23474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8179" y="70369"/>
                  </a:moveTo>
                  <a:lnTo>
                    <a:pt x="4093" y="70369"/>
                  </a:lnTo>
                  <a:lnTo>
                    <a:pt x="4093" y="237010"/>
                  </a:lnTo>
                  <a:lnTo>
                    <a:pt x="48179" y="237010"/>
                  </a:lnTo>
                  <a:lnTo>
                    <a:pt x="48179" y="70369"/>
                  </a:lnTo>
                  <a:close/>
                </a:path>
                <a:path w="52704" h="237490">
                  <a:moveTo>
                    <a:pt x="25913" y="0"/>
                  </a:moveTo>
                  <a:lnTo>
                    <a:pt x="0" y="25872"/>
                  </a:lnTo>
                  <a:lnTo>
                    <a:pt x="1364" y="34049"/>
                  </a:lnTo>
                  <a:lnTo>
                    <a:pt x="5007" y="41309"/>
                  </a:lnTo>
                  <a:lnTo>
                    <a:pt x="10904" y="47211"/>
                  </a:lnTo>
                  <a:lnTo>
                    <a:pt x="17732" y="50843"/>
                  </a:lnTo>
                  <a:lnTo>
                    <a:pt x="25913" y="52218"/>
                  </a:lnTo>
                  <a:lnTo>
                    <a:pt x="34095" y="50843"/>
                  </a:lnTo>
                  <a:lnTo>
                    <a:pt x="41368" y="47211"/>
                  </a:lnTo>
                  <a:lnTo>
                    <a:pt x="47277" y="41309"/>
                  </a:lnTo>
                  <a:lnTo>
                    <a:pt x="50908" y="34049"/>
                  </a:lnTo>
                  <a:lnTo>
                    <a:pt x="52272" y="25872"/>
                  </a:lnTo>
                  <a:lnTo>
                    <a:pt x="50908" y="17712"/>
                  </a:lnTo>
                  <a:lnTo>
                    <a:pt x="47277" y="10435"/>
                  </a:lnTo>
                  <a:lnTo>
                    <a:pt x="41368" y="4989"/>
                  </a:lnTo>
                  <a:lnTo>
                    <a:pt x="34095" y="1357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093" y="237010"/>
                  </a:moveTo>
                  <a:lnTo>
                    <a:pt x="4093" y="70369"/>
                  </a:lnTo>
                  <a:lnTo>
                    <a:pt x="48179" y="70369"/>
                  </a:lnTo>
                  <a:lnTo>
                    <a:pt x="48179" y="237010"/>
                  </a:lnTo>
                  <a:lnTo>
                    <a:pt x="4093" y="237010"/>
                  </a:lnTo>
                  <a:close/>
                </a:path>
                <a:path w="52704" h="237490">
                  <a:moveTo>
                    <a:pt x="0" y="25872"/>
                  </a:moveTo>
                  <a:lnTo>
                    <a:pt x="25913" y="0"/>
                  </a:lnTo>
                  <a:lnTo>
                    <a:pt x="34095" y="1357"/>
                  </a:lnTo>
                  <a:lnTo>
                    <a:pt x="41368" y="4989"/>
                  </a:lnTo>
                  <a:lnTo>
                    <a:pt x="47277" y="10435"/>
                  </a:lnTo>
                  <a:lnTo>
                    <a:pt x="50908" y="17712"/>
                  </a:lnTo>
                  <a:lnTo>
                    <a:pt x="52272" y="25872"/>
                  </a:lnTo>
                  <a:lnTo>
                    <a:pt x="50908" y="34049"/>
                  </a:lnTo>
                  <a:lnTo>
                    <a:pt x="47277" y="41309"/>
                  </a:lnTo>
                  <a:lnTo>
                    <a:pt x="41368" y="47211"/>
                  </a:lnTo>
                  <a:lnTo>
                    <a:pt x="34095" y="50843"/>
                  </a:lnTo>
                  <a:lnTo>
                    <a:pt x="25913" y="52218"/>
                  </a:lnTo>
                  <a:lnTo>
                    <a:pt x="17732" y="50843"/>
                  </a:lnTo>
                  <a:lnTo>
                    <a:pt x="10904" y="47211"/>
                  </a:lnTo>
                  <a:lnTo>
                    <a:pt x="5007" y="41309"/>
                  </a:lnTo>
                  <a:lnTo>
                    <a:pt x="1364" y="34049"/>
                  </a:lnTo>
                  <a:lnTo>
                    <a:pt x="0" y="25872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5226" y="844883"/>
              <a:ext cx="155430" cy="175707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040744" y="748167"/>
            <a:ext cx="638175" cy="273050"/>
            <a:chOff x="5040744" y="748167"/>
            <a:chExt cx="638175" cy="27305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0744" y="782217"/>
              <a:ext cx="190884" cy="23837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44091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4091" y="230207"/>
                  </a:lnTo>
                  <a:lnTo>
                    <a:pt x="44091" y="187529"/>
                  </a:lnTo>
                  <a:lnTo>
                    <a:pt x="64090" y="166184"/>
                  </a:lnTo>
                  <a:lnTo>
                    <a:pt x="108182" y="230207"/>
                  </a:lnTo>
                  <a:lnTo>
                    <a:pt x="163178" y="230207"/>
                  </a:lnTo>
                  <a:lnTo>
                    <a:pt x="95000" y="138943"/>
                  </a:lnTo>
                  <a:lnTo>
                    <a:pt x="161357" y="63566"/>
                  </a:lnTo>
                  <a:lnTo>
                    <a:pt x="107263" y="63566"/>
                  </a:lnTo>
                  <a:lnTo>
                    <a:pt x="44091" y="137580"/>
                  </a:lnTo>
                  <a:lnTo>
                    <a:pt x="44091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108182" y="230207"/>
                  </a:moveTo>
                  <a:lnTo>
                    <a:pt x="64090" y="166184"/>
                  </a:lnTo>
                  <a:lnTo>
                    <a:pt x="44091" y="187529"/>
                  </a:lnTo>
                  <a:lnTo>
                    <a:pt x="44091" y="230207"/>
                  </a:lnTo>
                  <a:lnTo>
                    <a:pt x="0" y="230207"/>
                  </a:lnTo>
                  <a:lnTo>
                    <a:pt x="0" y="0"/>
                  </a:lnTo>
                  <a:lnTo>
                    <a:pt x="44091" y="0"/>
                  </a:lnTo>
                  <a:lnTo>
                    <a:pt x="44091" y="137580"/>
                  </a:lnTo>
                  <a:lnTo>
                    <a:pt x="107263" y="63566"/>
                  </a:lnTo>
                  <a:lnTo>
                    <a:pt x="161357" y="63566"/>
                  </a:lnTo>
                  <a:lnTo>
                    <a:pt x="95000" y="138943"/>
                  </a:lnTo>
                  <a:lnTo>
                    <a:pt x="163178" y="230207"/>
                  </a:lnTo>
                  <a:lnTo>
                    <a:pt x="108182" y="230207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ln w="31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solidFill>
              <a:srgbClr val="0D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ln w="3175">
              <a:solidFill>
                <a:srgbClr val="0D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13217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13217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18445" y="72076"/>
            <a:ext cx="539506" cy="592531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96519" y="16509"/>
            <a:ext cx="10353040" cy="3505200"/>
            <a:chOff x="96519" y="16509"/>
            <a:chExt cx="10353040" cy="3505200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42107" y="1092791"/>
              <a:ext cx="727224" cy="14983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7528" y="1135475"/>
              <a:ext cx="678123" cy="16572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789109" y="1180193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41824" y="0"/>
                  </a:moveTo>
                  <a:lnTo>
                    <a:pt x="0" y="0"/>
                  </a:lnTo>
                  <a:lnTo>
                    <a:pt x="0" y="20883"/>
                  </a:lnTo>
                  <a:lnTo>
                    <a:pt x="41824" y="20883"/>
                  </a:lnTo>
                  <a:lnTo>
                    <a:pt x="4182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519" y="16509"/>
              <a:ext cx="1327150" cy="136144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784774" y="1341358"/>
              <a:ext cx="1664747" cy="218035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42004" y="2316346"/>
              <a:ext cx="2014580" cy="1189802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2453004" y="2524125"/>
            <a:ext cx="159448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Calibri"/>
                <a:cs typeface="Calibri"/>
              </a:rPr>
              <a:t>Design of </a:t>
            </a:r>
            <a:r>
              <a:rPr sz="1500" b="1" spc="-5" dirty="0">
                <a:latin typeface="Calibri"/>
                <a:cs typeface="Calibri"/>
              </a:rPr>
              <a:t>Detailed </a:t>
            </a:r>
            <a:r>
              <a:rPr sz="1500" b="1" dirty="0">
                <a:latin typeface="Calibri"/>
                <a:cs typeface="Calibri"/>
              </a:rPr>
              <a:t> Curriculum</a:t>
            </a:r>
            <a:r>
              <a:rPr sz="1500" b="1" spc="-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and</a:t>
            </a:r>
            <a:r>
              <a:rPr sz="1500" b="1" spc="-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sign </a:t>
            </a:r>
            <a:r>
              <a:rPr sz="1500" b="1" spc="-3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off</a:t>
            </a:r>
            <a:r>
              <a:rPr sz="1500" b="1" spc="-10" dirty="0">
                <a:latin typeface="Calibri"/>
                <a:cs typeface="Calibri"/>
              </a:rPr>
              <a:t> from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the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client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409932" y="2321542"/>
            <a:ext cx="2015774" cy="1188254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4638040" y="2414523"/>
            <a:ext cx="155956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latin typeface="Calibri"/>
                <a:cs typeface="Calibri"/>
              </a:rPr>
              <a:t>Suggest </a:t>
            </a:r>
            <a:r>
              <a:rPr sz="1500" b="1" spc="-5" dirty="0">
                <a:latin typeface="Calibri"/>
                <a:cs typeface="Calibri"/>
              </a:rPr>
              <a:t>formal sign </a:t>
            </a:r>
            <a:r>
              <a:rPr sz="1500" b="1" spc="-3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off and </a:t>
            </a:r>
            <a:r>
              <a:rPr sz="1500" b="1" spc="-10" dirty="0">
                <a:latin typeface="Calibri"/>
                <a:cs typeface="Calibri"/>
              </a:rPr>
              <a:t>trainers to </a:t>
            </a:r>
            <a:r>
              <a:rPr sz="1500" b="1" spc="-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be used </a:t>
            </a:r>
            <a:r>
              <a:rPr sz="1500" b="1" spc="-10" dirty="0">
                <a:latin typeface="Calibri"/>
                <a:cs typeface="Calibri"/>
              </a:rPr>
              <a:t>for </a:t>
            </a:r>
            <a:r>
              <a:rPr sz="1500" b="1" dirty="0">
                <a:latin typeface="Calibri"/>
                <a:cs typeface="Calibri"/>
              </a:rPr>
              <a:t>the 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spc="-15" dirty="0">
                <a:latin typeface="Calibri"/>
                <a:cs typeface="Calibri"/>
              </a:rPr>
              <a:t>Training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615922" y="2414270"/>
            <a:ext cx="2016125" cy="2326640"/>
            <a:chOff x="6615922" y="2414270"/>
            <a:chExt cx="2016125" cy="2326640"/>
          </a:xfrm>
        </p:grpSpPr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15922" y="3548335"/>
              <a:ext cx="2015774" cy="119212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737349" y="2414270"/>
              <a:ext cx="1798320" cy="938530"/>
            </a:xfrm>
            <a:custGeom>
              <a:avLst/>
              <a:gdLst/>
              <a:ahLst/>
              <a:cxnLst/>
              <a:rect l="l" t="t" r="r" b="b"/>
              <a:pathLst>
                <a:path w="1798320" h="938529">
                  <a:moveTo>
                    <a:pt x="1798320" y="0"/>
                  </a:moveTo>
                  <a:lnTo>
                    <a:pt x="0" y="0"/>
                  </a:lnTo>
                  <a:lnTo>
                    <a:pt x="0" y="938529"/>
                  </a:lnTo>
                  <a:lnTo>
                    <a:pt x="1798320" y="938529"/>
                  </a:lnTo>
                  <a:lnTo>
                    <a:pt x="179832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869683" y="3643629"/>
            <a:ext cx="15087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Calibri"/>
                <a:cs typeface="Calibri"/>
              </a:rPr>
              <a:t>Design of 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assessments and 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other</a:t>
            </a:r>
            <a:r>
              <a:rPr sz="1500" b="1" spc="-6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learning</a:t>
            </a:r>
            <a:r>
              <a:rPr sz="1500" b="1" spc="-8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aids </a:t>
            </a:r>
            <a:r>
              <a:rPr sz="1500" b="1" spc="-32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for</a:t>
            </a:r>
            <a:r>
              <a:rPr sz="1500" b="1" spc="-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the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program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345940" y="3503929"/>
            <a:ext cx="2143760" cy="1299210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4626609" y="3757929"/>
            <a:ext cx="158178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500" b="1" spc="-15" dirty="0">
                <a:latin typeface="Calibri"/>
                <a:cs typeface="Calibri"/>
              </a:rPr>
              <a:t>Training</a:t>
            </a:r>
            <a:r>
              <a:rPr sz="1500" b="1" spc="-70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Delivery</a:t>
            </a:r>
            <a:r>
              <a:rPr sz="1500" b="1" spc="-5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by </a:t>
            </a:r>
            <a:r>
              <a:rPr sz="1500" b="1" spc="-320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Qualified </a:t>
            </a:r>
            <a:r>
              <a:rPr sz="1500" b="1" dirty="0">
                <a:latin typeface="Calibri"/>
                <a:cs typeface="Calibri"/>
              </a:rPr>
              <a:t>and 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signed-off</a:t>
            </a:r>
            <a:r>
              <a:rPr sz="1500" b="1" spc="-55" dirty="0">
                <a:latin typeface="Calibri"/>
                <a:cs typeface="Calibri"/>
              </a:rPr>
              <a:t> </a:t>
            </a:r>
            <a:r>
              <a:rPr sz="1500" b="1" spc="-20" dirty="0">
                <a:latin typeface="Calibri"/>
                <a:cs typeface="Calibri"/>
              </a:rPr>
              <a:t>Trainers.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175510" y="3517900"/>
            <a:ext cx="2185669" cy="1300480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2450464" y="3706114"/>
            <a:ext cx="16363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350" b="1" spc="-10" dirty="0">
                <a:latin typeface="Calibri"/>
                <a:cs typeface="Calibri"/>
              </a:rPr>
              <a:t>Periodic </a:t>
            </a:r>
            <a:r>
              <a:rPr sz="1350" b="1" spc="-5" dirty="0">
                <a:latin typeface="Calibri"/>
                <a:cs typeface="Calibri"/>
              </a:rPr>
              <a:t>Assessments </a:t>
            </a:r>
            <a:r>
              <a:rPr sz="1350" b="1" dirty="0">
                <a:latin typeface="Calibri"/>
                <a:cs typeface="Calibri"/>
              </a:rPr>
              <a:t> of </a:t>
            </a:r>
            <a:r>
              <a:rPr sz="1350" b="1" spc="-5" dirty="0">
                <a:latin typeface="Calibri"/>
                <a:cs typeface="Calibri"/>
              </a:rPr>
              <a:t>Students to check </a:t>
            </a:r>
            <a:r>
              <a:rPr sz="1350" b="1" dirty="0">
                <a:latin typeface="Calibri"/>
                <a:cs typeface="Calibri"/>
              </a:rPr>
              <a:t> </a:t>
            </a:r>
            <a:r>
              <a:rPr sz="1350" b="1" spc="-10" dirty="0">
                <a:latin typeface="Calibri"/>
                <a:cs typeface="Calibri"/>
              </a:rPr>
              <a:t>understanding</a:t>
            </a:r>
            <a:r>
              <a:rPr sz="1350" b="1" spc="-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&amp; </a:t>
            </a:r>
            <a:r>
              <a:rPr sz="1350" b="1" spc="5" dirty="0">
                <a:latin typeface="Calibri"/>
                <a:cs typeface="Calibri"/>
              </a:rPr>
              <a:t> </a:t>
            </a:r>
            <a:r>
              <a:rPr sz="1350" b="1" spc="-10" dirty="0">
                <a:latin typeface="Calibri"/>
                <a:cs typeface="Calibri"/>
              </a:rPr>
              <a:t>report</a:t>
            </a:r>
            <a:r>
              <a:rPr sz="1350" b="1" spc="-45" dirty="0">
                <a:latin typeface="Calibri"/>
                <a:cs typeface="Calibri"/>
              </a:rPr>
              <a:t> </a:t>
            </a:r>
            <a:r>
              <a:rPr sz="1350" b="1" spc="-10" dirty="0">
                <a:latin typeface="Calibri"/>
                <a:cs typeface="Calibri"/>
              </a:rPr>
              <a:t>Results</a:t>
            </a:r>
            <a:r>
              <a:rPr sz="1350" b="1" spc="-15" dirty="0">
                <a:latin typeface="Calibri"/>
                <a:cs typeface="Calibri"/>
              </a:rPr>
              <a:t> </a:t>
            </a:r>
            <a:r>
              <a:rPr sz="1350" b="1" spc="-10" dirty="0">
                <a:latin typeface="Calibri"/>
                <a:cs typeface="Calibri"/>
              </a:rPr>
              <a:t>to</a:t>
            </a:r>
            <a:r>
              <a:rPr sz="1350" b="1" spc="-45" dirty="0">
                <a:latin typeface="Calibri"/>
                <a:cs typeface="Calibri"/>
              </a:rPr>
              <a:t> </a:t>
            </a:r>
            <a:r>
              <a:rPr sz="1350" b="1" spc="-5" dirty="0">
                <a:latin typeface="Calibri"/>
                <a:cs typeface="Calibri"/>
              </a:rPr>
              <a:t>client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41" name="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176779" y="4752340"/>
            <a:ext cx="2143760" cy="1365250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2456814" y="4869179"/>
            <a:ext cx="1583055" cy="1054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350" b="1" spc="-5" dirty="0">
                <a:latin typeface="Calibri"/>
                <a:cs typeface="Calibri"/>
              </a:rPr>
              <a:t>Ensure </a:t>
            </a:r>
            <a:r>
              <a:rPr sz="1350" b="1" dirty="0">
                <a:latin typeface="Calibri"/>
                <a:cs typeface="Calibri"/>
              </a:rPr>
              <a:t>High </a:t>
            </a:r>
            <a:r>
              <a:rPr sz="1350" b="1" spc="-5" dirty="0">
                <a:latin typeface="Calibri"/>
                <a:cs typeface="Calibri"/>
              </a:rPr>
              <a:t>Level </a:t>
            </a:r>
            <a:r>
              <a:rPr sz="1350" b="1" dirty="0">
                <a:latin typeface="Calibri"/>
                <a:cs typeface="Calibri"/>
              </a:rPr>
              <a:t>of </a:t>
            </a:r>
            <a:r>
              <a:rPr sz="1350" b="1" spc="5" dirty="0">
                <a:latin typeface="Calibri"/>
                <a:cs typeface="Calibri"/>
              </a:rPr>
              <a:t> </a:t>
            </a:r>
            <a:r>
              <a:rPr sz="1350" b="1" spc="-10" dirty="0">
                <a:latin typeface="Calibri"/>
                <a:cs typeface="Calibri"/>
              </a:rPr>
              <a:t>Engagement</a:t>
            </a:r>
            <a:r>
              <a:rPr sz="1350" b="1" spc="28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with </a:t>
            </a:r>
            <a:r>
              <a:rPr sz="1350" b="1" spc="5" dirty="0">
                <a:latin typeface="Calibri"/>
                <a:cs typeface="Calibri"/>
              </a:rPr>
              <a:t> </a:t>
            </a:r>
            <a:r>
              <a:rPr sz="1350" b="1" spc="-5" dirty="0">
                <a:latin typeface="Calibri"/>
                <a:cs typeface="Calibri"/>
              </a:rPr>
              <a:t>field</a:t>
            </a:r>
            <a:r>
              <a:rPr sz="1350" b="1" spc="-25" dirty="0">
                <a:latin typeface="Calibri"/>
                <a:cs typeface="Calibri"/>
              </a:rPr>
              <a:t> </a:t>
            </a:r>
            <a:r>
              <a:rPr sz="1350" b="1" spc="-5" dirty="0">
                <a:latin typeface="Calibri"/>
                <a:cs typeface="Calibri"/>
              </a:rPr>
              <a:t>Visits</a:t>
            </a:r>
            <a:r>
              <a:rPr sz="1350" b="1" spc="-2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or</a:t>
            </a:r>
            <a:r>
              <a:rPr sz="1350" b="1" spc="-35" dirty="0">
                <a:latin typeface="Calibri"/>
                <a:cs typeface="Calibri"/>
              </a:rPr>
              <a:t> </a:t>
            </a:r>
            <a:r>
              <a:rPr sz="1350" b="1" spc="-5" dirty="0">
                <a:latin typeface="Calibri"/>
                <a:cs typeface="Calibri"/>
              </a:rPr>
              <a:t>Visits</a:t>
            </a:r>
            <a:r>
              <a:rPr sz="1350" b="1" spc="-15" dirty="0">
                <a:latin typeface="Calibri"/>
                <a:cs typeface="Calibri"/>
              </a:rPr>
              <a:t> </a:t>
            </a:r>
            <a:r>
              <a:rPr sz="1350" b="1" spc="-10" dirty="0">
                <a:latin typeface="Calibri"/>
                <a:cs typeface="Calibri"/>
              </a:rPr>
              <a:t>by </a:t>
            </a:r>
            <a:r>
              <a:rPr sz="1350" b="1" spc="-290" dirty="0">
                <a:latin typeface="Calibri"/>
                <a:cs typeface="Calibri"/>
              </a:rPr>
              <a:t> </a:t>
            </a:r>
            <a:r>
              <a:rPr sz="1350" b="1" spc="-5" dirty="0">
                <a:latin typeface="Calibri"/>
                <a:cs typeface="Calibri"/>
              </a:rPr>
              <a:t>Client </a:t>
            </a:r>
            <a:r>
              <a:rPr sz="1350" b="1" spc="-10" dirty="0">
                <a:latin typeface="Calibri"/>
                <a:cs typeface="Calibri"/>
              </a:rPr>
              <a:t>designated </a:t>
            </a:r>
            <a:r>
              <a:rPr sz="1350" b="1" spc="-5" dirty="0">
                <a:latin typeface="Calibri"/>
                <a:cs typeface="Calibri"/>
              </a:rPr>
              <a:t> Contacts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43" name="object 4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343400" y="4742179"/>
            <a:ext cx="2178050" cy="1365250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4632071" y="5030089"/>
            <a:ext cx="160147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Calibri"/>
                <a:cs typeface="Calibri"/>
              </a:rPr>
              <a:t>Ensure </a:t>
            </a:r>
            <a:r>
              <a:rPr sz="1500" b="1" dirty="0">
                <a:latin typeface="Calibri"/>
                <a:cs typeface="Calibri"/>
              </a:rPr>
              <a:t>100% 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Student</a:t>
            </a:r>
            <a:r>
              <a:rPr sz="1500" b="1" spc="-8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Attendance </a:t>
            </a:r>
            <a:r>
              <a:rPr sz="1500" b="1" spc="-3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During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spc="-15" dirty="0">
                <a:latin typeface="Calibri"/>
                <a:cs typeface="Calibri"/>
              </a:rPr>
              <a:t>Training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45" name="object 4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546850" y="4734559"/>
            <a:ext cx="2203450" cy="1366520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6816725" y="4955540"/>
            <a:ext cx="16649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350" b="1" spc="-5" dirty="0">
                <a:latin typeface="Calibri"/>
                <a:cs typeface="Calibri"/>
              </a:rPr>
              <a:t>Goal: Students Should </a:t>
            </a:r>
            <a:r>
              <a:rPr sz="1350" b="1" dirty="0">
                <a:latin typeface="Calibri"/>
                <a:cs typeface="Calibri"/>
              </a:rPr>
              <a:t> </a:t>
            </a:r>
            <a:r>
              <a:rPr sz="1350" b="1" spc="-5" dirty="0">
                <a:latin typeface="Calibri"/>
                <a:cs typeface="Calibri"/>
              </a:rPr>
              <a:t>be </a:t>
            </a:r>
            <a:r>
              <a:rPr sz="1350" b="1" dirty="0">
                <a:latin typeface="Calibri"/>
                <a:cs typeface="Calibri"/>
              </a:rPr>
              <a:t>able </a:t>
            </a:r>
            <a:r>
              <a:rPr sz="1350" b="1" spc="-5" dirty="0">
                <a:latin typeface="Calibri"/>
                <a:cs typeface="Calibri"/>
              </a:rPr>
              <a:t>to Clear </a:t>
            </a:r>
            <a:r>
              <a:rPr sz="1350" b="1" spc="-10" dirty="0">
                <a:latin typeface="Calibri"/>
                <a:cs typeface="Calibri"/>
              </a:rPr>
              <a:t>any </a:t>
            </a:r>
            <a:r>
              <a:rPr sz="1350" b="1" spc="-5" dirty="0">
                <a:latin typeface="Calibri"/>
                <a:cs typeface="Calibri"/>
              </a:rPr>
              <a:t> </a:t>
            </a:r>
            <a:r>
              <a:rPr sz="1350" b="1" spc="-10" dirty="0">
                <a:latin typeface="Calibri"/>
                <a:cs typeface="Calibri"/>
              </a:rPr>
              <a:t>entrance</a:t>
            </a:r>
            <a:r>
              <a:rPr sz="1350" b="1" spc="-6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or</a:t>
            </a:r>
            <a:r>
              <a:rPr sz="1350" b="1" spc="-40" dirty="0">
                <a:latin typeface="Calibri"/>
                <a:cs typeface="Calibri"/>
              </a:rPr>
              <a:t> </a:t>
            </a:r>
            <a:r>
              <a:rPr sz="1350" b="1" spc="-5" dirty="0">
                <a:latin typeface="Calibri"/>
                <a:cs typeface="Calibri"/>
              </a:rPr>
              <a:t>mandatory </a:t>
            </a:r>
            <a:r>
              <a:rPr sz="1350" b="1" spc="-290" dirty="0">
                <a:latin typeface="Calibri"/>
                <a:cs typeface="Calibri"/>
              </a:rPr>
              <a:t> </a:t>
            </a:r>
            <a:r>
              <a:rPr sz="1350" b="1" spc="-5" dirty="0">
                <a:latin typeface="Calibri"/>
                <a:cs typeface="Calibri"/>
              </a:rPr>
              <a:t>Exam</a:t>
            </a:r>
            <a:r>
              <a:rPr sz="1350" b="1" spc="-10" dirty="0">
                <a:latin typeface="Calibri"/>
                <a:cs typeface="Calibri"/>
              </a:rPr>
              <a:t> Defined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47" name="object 4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958523" y="5215107"/>
            <a:ext cx="1722232" cy="1402897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9386569" y="5552122"/>
            <a:ext cx="8686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Arial"/>
                <a:cs typeface="Arial"/>
              </a:rPr>
              <a:t>GUEST 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LECTURES/ </a:t>
            </a:r>
            <a:r>
              <a:rPr sz="1100" b="1" dirty="0">
                <a:latin typeface="Arial"/>
                <a:cs typeface="Arial"/>
              </a:rPr>
              <a:t> I</a:t>
            </a:r>
            <a:r>
              <a:rPr sz="1100" b="1" spc="-10" dirty="0">
                <a:latin typeface="Arial"/>
                <a:cs typeface="Arial"/>
              </a:rPr>
              <a:t>NDU</a:t>
            </a:r>
            <a:r>
              <a:rPr sz="1100" b="1" spc="-5" dirty="0">
                <a:latin typeface="Arial"/>
                <a:cs typeface="Arial"/>
              </a:rPr>
              <a:t>S</a:t>
            </a:r>
            <a:r>
              <a:rPr sz="1100" b="1" spc="-15" dirty="0">
                <a:latin typeface="Arial"/>
                <a:cs typeface="Arial"/>
              </a:rPr>
              <a:t>T</a:t>
            </a:r>
            <a:r>
              <a:rPr sz="1100" b="1" spc="-10" dirty="0">
                <a:latin typeface="Arial"/>
                <a:cs typeface="Arial"/>
              </a:rPr>
              <a:t>R</a:t>
            </a:r>
            <a:r>
              <a:rPr sz="1100" b="1" spc="10" dirty="0">
                <a:latin typeface="Arial"/>
                <a:cs typeface="Arial"/>
              </a:rPr>
              <a:t>I</a:t>
            </a:r>
            <a:r>
              <a:rPr sz="1100" b="1" spc="-10" dirty="0">
                <a:latin typeface="Arial"/>
                <a:cs typeface="Arial"/>
              </a:rPr>
              <a:t>A</a:t>
            </a:r>
            <a:r>
              <a:rPr sz="1100" b="1" dirty="0">
                <a:latin typeface="Arial"/>
                <a:cs typeface="Arial"/>
              </a:rPr>
              <a:t>L  </a:t>
            </a:r>
            <a:r>
              <a:rPr sz="1100" b="1" spc="-5" dirty="0">
                <a:latin typeface="Arial"/>
                <a:cs typeface="Arial"/>
              </a:rPr>
              <a:t>VISITS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550659" y="1323339"/>
            <a:ext cx="3944620" cy="2272030"/>
            <a:chOff x="6550659" y="1323339"/>
            <a:chExt cx="3944620" cy="2272030"/>
          </a:xfrm>
        </p:grpSpPr>
        <p:pic>
          <p:nvPicPr>
            <p:cNvPr id="50" name="object 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738869" y="1323339"/>
              <a:ext cx="1756410" cy="2272029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8784775" y="1341358"/>
              <a:ext cx="1664970" cy="2180590"/>
            </a:xfrm>
            <a:custGeom>
              <a:avLst/>
              <a:gdLst/>
              <a:ahLst/>
              <a:cxnLst/>
              <a:rect l="l" t="t" r="r" b="b"/>
              <a:pathLst>
                <a:path w="1664970" h="2180590">
                  <a:moveTo>
                    <a:pt x="780102" y="0"/>
                  </a:moveTo>
                  <a:lnTo>
                    <a:pt x="728012" y="712"/>
                  </a:lnTo>
                  <a:lnTo>
                    <a:pt x="675708" y="5603"/>
                  </a:lnTo>
                  <a:lnTo>
                    <a:pt x="596127" y="13541"/>
                  </a:lnTo>
                  <a:lnTo>
                    <a:pt x="557461" y="18605"/>
                  </a:lnTo>
                  <a:lnTo>
                    <a:pt x="519117" y="26050"/>
                  </a:lnTo>
                  <a:lnTo>
                    <a:pt x="479221" y="36841"/>
                  </a:lnTo>
                  <a:lnTo>
                    <a:pt x="440742" y="49323"/>
                  </a:lnTo>
                  <a:lnTo>
                    <a:pt x="402906" y="63376"/>
                  </a:lnTo>
                  <a:lnTo>
                    <a:pt x="364939" y="78882"/>
                  </a:lnTo>
                  <a:lnTo>
                    <a:pt x="316834" y="99665"/>
                  </a:lnTo>
                  <a:lnTo>
                    <a:pt x="271848" y="125412"/>
                  </a:lnTo>
                  <a:lnTo>
                    <a:pt x="229530" y="155231"/>
                  </a:lnTo>
                  <a:lnTo>
                    <a:pt x="189425" y="188229"/>
                  </a:lnTo>
                  <a:lnTo>
                    <a:pt x="150538" y="228592"/>
                  </a:lnTo>
                  <a:lnTo>
                    <a:pt x="116436" y="271771"/>
                  </a:lnTo>
                  <a:lnTo>
                    <a:pt x="87058" y="317718"/>
                  </a:lnTo>
                  <a:lnTo>
                    <a:pt x="62344" y="366383"/>
                  </a:lnTo>
                  <a:lnTo>
                    <a:pt x="42232" y="417718"/>
                  </a:lnTo>
                  <a:lnTo>
                    <a:pt x="25941" y="466730"/>
                  </a:lnTo>
                  <a:lnTo>
                    <a:pt x="14102" y="516064"/>
                  </a:lnTo>
                  <a:lnTo>
                    <a:pt x="6264" y="565183"/>
                  </a:lnTo>
                  <a:lnTo>
                    <a:pt x="1973" y="613552"/>
                  </a:lnTo>
                  <a:lnTo>
                    <a:pt x="0" y="660985"/>
                  </a:lnTo>
                  <a:lnTo>
                    <a:pt x="111" y="708365"/>
                  </a:lnTo>
                  <a:lnTo>
                    <a:pt x="2402" y="755618"/>
                  </a:lnTo>
                  <a:lnTo>
                    <a:pt x="6969" y="802669"/>
                  </a:lnTo>
                  <a:lnTo>
                    <a:pt x="13906" y="849446"/>
                  </a:lnTo>
                  <a:lnTo>
                    <a:pt x="23309" y="895873"/>
                  </a:lnTo>
                  <a:lnTo>
                    <a:pt x="33862" y="941641"/>
                  </a:lnTo>
                  <a:lnTo>
                    <a:pt x="47439" y="986932"/>
                  </a:lnTo>
                  <a:lnTo>
                    <a:pt x="63493" y="1031748"/>
                  </a:lnTo>
                  <a:lnTo>
                    <a:pt x="81475" y="1076086"/>
                  </a:lnTo>
                  <a:lnTo>
                    <a:pt x="100339" y="1120218"/>
                  </a:lnTo>
                  <a:lnTo>
                    <a:pt x="121349" y="1163622"/>
                  </a:lnTo>
                  <a:lnTo>
                    <a:pt x="144467" y="1206166"/>
                  </a:lnTo>
                  <a:lnTo>
                    <a:pt x="169660" y="1247715"/>
                  </a:lnTo>
                  <a:lnTo>
                    <a:pt x="196892" y="1288135"/>
                  </a:lnTo>
                  <a:lnTo>
                    <a:pt x="226128" y="1327292"/>
                  </a:lnTo>
                  <a:lnTo>
                    <a:pt x="232097" y="1329705"/>
                  </a:lnTo>
                  <a:lnTo>
                    <a:pt x="234510" y="1339230"/>
                  </a:lnTo>
                  <a:lnTo>
                    <a:pt x="234510" y="1345326"/>
                  </a:lnTo>
                  <a:lnTo>
                    <a:pt x="236566" y="1372520"/>
                  </a:lnTo>
                  <a:lnTo>
                    <a:pt x="237622" y="1400095"/>
                  </a:lnTo>
                  <a:lnTo>
                    <a:pt x="238011" y="1427908"/>
                  </a:lnTo>
                  <a:lnTo>
                    <a:pt x="238066" y="1455816"/>
                  </a:lnTo>
                  <a:lnTo>
                    <a:pt x="237792" y="1507589"/>
                  </a:lnTo>
                  <a:lnTo>
                    <a:pt x="237055" y="1559486"/>
                  </a:lnTo>
                  <a:lnTo>
                    <a:pt x="232097" y="1766966"/>
                  </a:lnTo>
                  <a:lnTo>
                    <a:pt x="232097" y="1786270"/>
                  </a:lnTo>
                  <a:lnTo>
                    <a:pt x="243908" y="1788683"/>
                  </a:lnTo>
                  <a:lnTo>
                    <a:pt x="280766" y="1806328"/>
                  </a:lnTo>
                  <a:lnTo>
                    <a:pt x="355387" y="1841190"/>
                  </a:lnTo>
                  <a:lnTo>
                    <a:pt x="392244" y="1859549"/>
                  </a:lnTo>
                  <a:lnTo>
                    <a:pt x="418575" y="1871483"/>
                  </a:lnTo>
                  <a:lnTo>
                    <a:pt x="470808" y="1898590"/>
                  </a:lnTo>
                  <a:lnTo>
                    <a:pt x="497781" y="1911238"/>
                  </a:lnTo>
                  <a:lnTo>
                    <a:pt x="536090" y="1931334"/>
                  </a:lnTo>
                  <a:lnTo>
                    <a:pt x="574505" y="1950561"/>
                  </a:lnTo>
                  <a:lnTo>
                    <a:pt x="652086" y="1988073"/>
                  </a:lnTo>
                  <a:lnTo>
                    <a:pt x="689926" y="2006113"/>
                  </a:lnTo>
                  <a:lnTo>
                    <a:pt x="802708" y="2061352"/>
                  </a:lnTo>
                  <a:lnTo>
                    <a:pt x="848067" y="2082474"/>
                  </a:lnTo>
                  <a:lnTo>
                    <a:pt x="938832" y="2125575"/>
                  </a:lnTo>
                  <a:lnTo>
                    <a:pt x="984191" y="2146696"/>
                  </a:lnTo>
                  <a:lnTo>
                    <a:pt x="1000070" y="2155348"/>
                  </a:lnTo>
                  <a:lnTo>
                    <a:pt x="1016068" y="2163524"/>
                  </a:lnTo>
                  <a:lnTo>
                    <a:pt x="1050612" y="2180351"/>
                  </a:lnTo>
                  <a:lnTo>
                    <a:pt x="1086707" y="1973607"/>
                  </a:lnTo>
                  <a:lnTo>
                    <a:pt x="1104169" y="1870660"/>
                  </a:lnTo>
                  <a:lnTo>
                    <a:pt x="1120928" y="1767348"/>
                  </a:lnTo>
                  <a:lnTo>
                    <a:pt x="1128971" y="1715404"/>
                  </a:lnTo>
                  <a:lnTo>
                    <a:pt x="1138369" y="1715404"/>
                  </a:lnTo>
                  <a:lnTo>
                    <a:pt x="1208981" y="1727533"/>
                  </a:lnTo>
                  <a:lnTo>
                    <a:pt x="1324527" y="1736663"/>
                  </a:lnTo>
                  <a:lnTo>
                    <a:pt x="1372113" y="1736852"/>
                  </a:lnTo>
                  <a:lnTo>
                    <a:pt x="1419698" y="1733206"/>
                  </a:lnTo>
                  <a:lnTo>
                    <a:pt x="1467045" y="1724929"/>
                  </a:lnTo>
                  <a:lnTo>
                    <a:pt x="1512347" y="1691638"/>
                  </a:lnTo>
                  <a:lnTo>
                    <a:pt x="1522177" y="1649533"/>
                  </a:lnTo>
                  <a:lnTo>
                    <a:pt x="1517972" y="1626504"/>
                  </a:lnTo>
                  <a:lnTo>
                    <a:pt x="1512168" y="1601263"/>
                  </a:lnTo>
                  <a:lnTo>
                    <a:pt x="1504113" y="1576022"/>
                  </a:lnTo>
                  <a:lnTo>
                    <a:pt x="1494702" y="1550781"/>
                  </a:lnTo>
                  <a:lnTo>
                    <a:pt x="1484825" y="1525539"/>
                  </a:lnTo>
                  <a:lnTo>
                    <a:pt x="1484825" y="1509918"/>
                  </a:lnTo>
                  <a:lnTo>
                    <a:pt x="1499351" y="1464659"/>
                  </a:lnTo>
                  <a:lnTo>
                    <a:pt x="1507167" y="1442785"/>
                  </a:lnTo>
                  <a:lnTo>
                    <a:pt x="1515686" y="1422161"/>
                  </a:lnTo>
                  <a:lnTo>
                    <a:pt x="1517972" y="1412509"/>
                  </a:lnTo>
                  <a:lnTo>
                    <a:pt x="1515686" y="1406540"/>
                  </a:lnTo>
                  <a:lnTo>
                    <a:pt x="1497795" y="1388873"/>
                  </a:lnTo>
                  <a:lnTo>
                    <a:pt x="1461076" y="1354851"/>
                  </a:lnTo>
                  <a:lnTo>
                    <a:pt x="1464632" y="1347739"/>
                  </a:lnTo>
                  <a:lnTo>
                    <a:pt x="1467045" y="1347739"/>
                  </a:lnTo>
                  <a:lnTo>
                    <a:pt x="1467045" y="1345326"/>
                  </a:lnTo>
                  <a:lnTo>
                    <a:pt x="1482492" y="1335722"/>
                  </a:lnTo>
                  <a:lnTo>
                    <a:pt x="1512051" y="1315180"/>
                  </a:lnTo>
                  <a:lnTo>
                    <a:pt x="1527497" y="1305575"/>
                  </a:lnTo>
                  <a:lnTo>
                    <a:pt x="1531053" y="1302019"/>
                  </a:lnTo>
                  <a:lnTo>
                    <a:pt x="1533466" y="1296050"/>
                  </a:lnTo>
                  <a:lnTo>
                    <a:pt x="1533466" y="1289954"/>
                  </a:lnTo>
                  <a:lnTo>
                    <a:pt x="1533034" y="1278437"/>
                  </a:lnTo>
                  <a:lnTo>
                    <a:pt x="1531815" y="1267158"/>
                  </a:lnTo>
                  <a:lnTo>
                    <a:pt x="1529930" y="1255879"/>
                  </a:lnTo>
                  <a:lnTo>
                    <a:pt x="1527497" y="1244361"/>
                  </a:lnTo>
                  <a:lnTo>
                    <a:pt x="1520461" y="1190122"/>
                  </a:lnTo>
                  <a:lnTo>
                    <a:pt x="1517972" y="1173495"/>
                  </a:lnTo>
                  <a:lnTo>
                    <a:pt x="1544964" y="1169539"/>
                  </a:lnTo>
                  <a:lnTo>
                    <a:pt x="1570931" y="1166510"/>
                  </a:lnTo>
                  <a:lnTo>
                    <a:pt x="1621223" y="1161430"/>
                  </a:lnTo>
                  <a:lnTo>
                    <a:pt x="1643732" y="1154580"/>
                  </a:lnTo>
                  <a:lnTo>
                    <a:pt x="1658133" y="1142539"/>
                  </a:lnTo>
                  <a:lnTo>
                    <a:pt x="1664747" y="1124640"/>
                  </a:lnTo>
                  <a:lnTo>
                    <a:pt x="1663895" y="1100216"/>
                  </a:lnTo>
                  <a:lnTo>
                    <a:pt x="1655251" y="1077501"/>
                  </a:lnTo>
                  <a:lnTo>
                    <a:pt x="1647798" y="1054798"/>
                  </a:lnTo>
                  <a:lnTo>
                    <a:pt x="1640107" y="1032547"/>
                  </a:lnTo>
                  <a:lnTo>
                    <a:pt x="1630748" y="1011189"/>
                  </a:lnTo>
                  <a:lnTo>
                    <a:pt x="1605257" y="963213"/>
                  </a:lnTo>
                  <a:lnTo>
                    <a:pt x="1579123" y="914654"/>
                  </a:lnTo>
                  <a:lnTo>
                    <a:pt x="1552989" y="865403"/>
                  </a:lnTo>
                  <a:lnTo>
                    <a:pt x="1527497" y="815355"/>
                  </a:lnTo>
                  <a:lnTo>
                    <a:pt x="1504256" y="763873"/>
                  </a:lnTo>
                  <a:lnTo>
                    <a:pt x="1491231" y="668748"/>
                  </a:lnTo>
                  <a:lnTo>
                    <a:pt x="1487207" y="630999"/>
                  </a:lnTo>
                  <a:lnTo>
                    <a:pt x="1476443" y="555894"/>
                  </a:lnTo>
                  <a:lnTo>
                    <a:pt x="1465761" y="503412"/>
                  </a:lnTo>
                  <a:lnTo>
                    <a:pt x="1451281" y="452262"/>
                  </a:lnTo>
                  <a:lnTo>
                    <a:pt x="1432777" y="402447"/>
                  </a:lnTo>
                  <a:lnTo>
                    <a:pt x="1410022" y="353964"/>
                  </a:lnTo>
                  <a:lnTo>
                    <a:pt x="1386290" y="309397"/>
                  </a:lnTo>
                  <a:lnTo>
                    <a:pt x="1359180" y="267749"/>
                  </a:lnTo>
                  <a:lnTo>
                    <a:pt x="1328760" y="228801"/>
                  </a:lnTo>
                  <a:lnTo>
                    <a:pt x="1295096" y="192335"/>
                  </a:lnTo>
                  <a:lnTo>
                    <a:pt x="1258257" y="158130"/>
                  </a:lnTo>
                  <a:lnTo>
                    <a:pt x="1216897" y="126104"/>
                  </a:lnTo>
                  <a:lnTo>
                    <a:pt x="1173836" y="98349"/>
                  </a:lnTo>
                  <a:lnTo>
                    <a:pt x="1129159" y="74624"/>
                  </a:lnTo>
                  <a:lnTo>
                    <a:pt x="1082950" y="54689"/>
                  </a:lnTo>
                  <a:lnTo>
                    <a:pt x="1035294" y="38301"/>
                  </a:lnTo>
                  <a:lnTo>
                    <a:pt x="986277" y="25221"/>
                  </a:lnTo>
                  <a:lnTo>
                    <a:pt x="935983" y="15206"/>
                  </a:lnTo>
                  <a:lnTo>
                    <a:pt x="884496" y="8016"/>
                  </a:lnTo>
                  <a:lnTo>
                    <a:pt x="832192" y="2692"/>
                  </a:lnTo>
                  <a:lnTo>
                    <a:pt x="7801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550659" y="2254250"/>
              <a:ext cx="2171700" cy="1314450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6737350" y="2414270"/>
            <a:ext cx="1798320" cy="938530"/>
          </a:xfrm>
          <a:prstGeom prst="rect">
            <a:avLst/>
          </a:prstGeom>
          <a:ln w="12700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8750" marR="151765" indent="1905" algn="ctr">
              <a:lnSpc>
                <a:spcPct val="100000"/>
              </a:lnSpc>
            </a:pPr>
            <a:r>
              <a:rPr sz="1500" b="1" spc="-15" dirty="0">
                <a:latin typeface="Calibri"/>
                <a:cs typeface="Calibri"/>
              </a:rPr>
              <a:t>Organize </a:t>
            </a:r>
            <a:r>
              <a:rPr sz="1500" b="1" dirty="0">
                <a:latin typeface="Calibri"/>
                <a:cs typeface="Calibri"/>
              </a:rPr>
              <a:t>and </a:t>
            </a:r>
            <a:r>
              <a:rPr sz="1500" b="1" spc="-15" dirty="0">
                <a:latin typeface="Calibri"/>
                <a:cs typeface="Calibri"/>
              </a:rPr>
              <a:t>get </a:t>
            </a:r>
            <a:r>
              <a:rPr sz="1500" b="1" spc="-10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formal </a:t>
            </a:r>
            <a:r>
              <a:rPr sz="1500" b="1" dirty="0">
                <a:latin typeface="Calibri"/>
                <a:cs typeface="Calibri"/>
              </a:rPr>
              <a:t>sign off on 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trainers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to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be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used </a:t>
            </a:r>
            <a:r>
              <a:rPr sz="1500" b="1" spc="-32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for</a:t>
            </a:r>
            <a:r>
              <a:rPr sz="1500" b="1" dirty="0">
                <a:latin typeface="Calibri"/>
                <a:cs typeface="Calibri"/>
              </a:rPr>
              <a:t> the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training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212464" y="1566036"/>
            <a:ext cx="6776720" cy="3825875"/>
            <a:chOff x="3212464" y="1566036"/>
            <a:chExt cx="6776720" cy="3825875"/>
          </a:xfrm>
        </p:grpSpPr>
        <p:pic>
          <p:nvPicPr>
            <p:cNvPr id="55" name="object 5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960342" y="1566036"/>
              <a:ext cx="1028715" cy="1078712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175125" y="2839084"/>
              <a:ext cx="2560955" cy="82550"/>
            </a:xfrm>
            <a:custGeom>
              <a:avLst/>
              <a:gdLst/>
              <a:ahLst/>
              <a:cxnLst/>
              <a:rect l="l" t="t" r="r" b="b"/>
              <a:pathLst>
                <a:path w="2560954" h="82550">
                  <a:moveTo>
                    <a:pt x="355981" y="44450"/>
                  </a:moveTo>
                  <a:lnTo>
                    <a:pt x="343281" y="38100"/>
                  </a:lnTo>
                  <a:lnTo>
                    <a:pt x="279781" y="6350"/>
                  </a:lnTo>
                  <a:lnTo>
                    <a:pt x="279781" y="38100"/>
                  </a:lnTo>
                  <a:lnTo>
                    <a:pt x="0" y="38100"/>
                  </a:lnTo>
                  <a:lnTo>
                    <a:pt x="0" y="50800"/>
                  </a:lnTo>
                  <a:lnTo>
                    <a:pt x="279781" y="50800"/>
                  </a:lnTo>
                  <a:lnTo>
                    <a:pt x="279781" y="82550"/>
                  </a:lnTo>
                  <a:lnTo>
                    <a:pt x="343281" y="50800"/>
                  </a:lnTo>
                  <a:lnTo>
                    <a:pt x="355981" y="44450"/>
                  </a:lnTo>
                  <a:close/>
                </a:path>
                <a:path w="2560954" h="82550">
                  <a:moveTo>
                    <a:pt x="2560701" y="38100"/>
                  </a:moveTo>
                  <a:lnTo>
                    <a:pt x="2548001" y="31750"/>
                  </a:lnTo>
                  <a:lnTo>
                    <a:pt x="2484501" y="0"/>
                  </a:lnTo>
                  <a:lnTo>
                    <a:pt x="2484501" y="31750"/>
                  </a:lnTo>
                  <a:lnTo>
                    <a:pt x="2204720" y="31750"/>
                  </a:lnTo>
                  <a:lnTo>
                    <a:pt x="2204720" y="44450"/>
                  </a:lnTo>
                  <a:lnTo>
                    <a:pt x="2484501" y="44450"/>
                  </a:lnTo>
                  <a:lnTo>
                    <a:pt x="2484501" y="76200"/>
                  </a:lnTo>
                  <a:lnTo>
                    <a:pt x="2548001" y="44450"/>
                  </a:lnTo>
                  <a:lnTo>
                    <a:pt x="2560701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86344" y="3437254"/>
              <a:ext cx="76200" cy="189992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187825" y="4072635"/>
              <a:ext cx="2473960" cy="87630"/>
            </a:xfrm>
            <a:custGeom>
              <a:avLst/>
              <a:gdLst/>
              <a:ahLst/>
              <a:cxnLst/>
              <a:rect l="l" t="t" r="r" b="b"/>
              <a:pathLst>
                <a:path w="2473959" h="87629">
                  <a:moveTo>
                    <a:pt x="275209" y="35941"/>
                  </a:moveTo>
                  <a:lnTo>
                    <a:pt x="76314" y="31775"/>
                  </a:lnTo>
                  <a:lnTo>
                    <a:pt x="76327" y="31496"/>
                  </a:lnTo>
                  <a:lnTo>
                    <a:pt x="76962" y="0"/>
                  </a:lnTo>
                  <a:lnTo>
                    <a:pt x="0" y="36449"/>
                  </a:lnTo>
                  <a:lnTo>
                    <a:pt x="75438" y="76200"/>
                  </a:lnTo>
                  <a:lnTo>
                    <a:pt x="76060" y="44475"/>
                  </a:lnTo>
                  <a:lnTo>
                    <a:pt x="274955" y="48641"/>
                  </a:lnTo>
                  <a:lnTo>
                    <a:pt x="275209" y="35941"/>
                  </a:lnTo>
                  <a:close/>
                </a:path>
                <a:path w="2473959" h="87629">
                  <a:moveTo>
                    <a:pt x="2473579" y="47371"/>
                  </a:moveTo>
                  <a:lnTo>
                    <a:pt x="2274633" y="43192"/>
                  </a:lnTo>
                  <a:lnTo>
                    <a:pt x="2274646" y="42926"/>
                  </a:lnTo>
                  <a:lnTo>
                    <a:pt x="2275332" y="11430"/>
                  </a:lnTo>
                  <a:lnTo>
                    <a:pt x="2198370" y="47879"/>
                  </a:lnTo>
                  <a:lnTo>
                    <a:pt x="2273681" y="87630"/>
                  </a:lnTo>
                  <a:lnTo>
                    <a:pt x="2274366" y="55892"/>
                  </a:lnTo>
                  <a:lnTo>
                    <a:pt x="2473325" y="60071"/>
                  </a:lnTo>
                  <a:lnTo>
                    <a:pt x="2473579" y="473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212464" y="4650104"/>
              <a:ext cx="76200" cy="189992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4147185" y="5309234"/>
              <a:ext cx="2560955" cy="82550"/>
            </a:xfrm>
            <a:custGeom>
              <a:avLst/>
              <a:gdLst/>
              <a:ahLst/>
              <a:cxnLst/>
              <a:rect l="l" t="t" r="r" b="b"/>
              <a:pathLst>
                <a:path w="2560954" h="82550">
                  <a:moveTo>
                    <a:pt x="355981" y="44450"/>
                  </a:moveTo>
                  <a:lnTo>
                    <a:pt x="343281" y="38100"/>
                  </a:lnTo>
                  <a:lnTo>
                    <a:pt x="279781" y="6350"/>
                  </a:lnTo>
                  <a:lnTo>
                    <a:pt x="279781" y="38100"/>
                  </a:lnTo>
                  <a:lnTo>
                    <a:pt x="0" y="38100"/>
                  </a:lnTo>
                  <a:lnTo>
                    <a:pt x="0" y="50800"/>
                  </a:lnTo>
                  <a:lnTo>
                    <a:pt x="279781" y="50800"/>
                  </a:lnTo>
                  <a:lnTo>
                    <a:pt x="279781" y="82550"/>
                  </a:lnTo>
                  <a:lnTo>
                    <a:pt x="343281" y="50800"/>
                  </a:lnTo>
                  <a:lnTo>
                    <a:pt x="355981" y="44450"/>
                  </a:lnTo>
                  <a:close/>
                </a:path>
                <a:path w="2560954" h="82550">
                  <a:moveTo>
                    <a:pt x="2560701" y="38100"/>
                  </a:moveTo>
                  <a:lnTo>
                    <a:pt x="2548001" y="31750"/>
                  </a:lnTo>
                  <a:lnTo>
                    <a:pt x="2484488" y="0"/>
                  </a:lnTo>
                  <a:lnTo>
                    <a:pt x="2484488" y="31750"/>
                  </a:lnTo>
                  <a:lnTo>
                    <a:pt x="2204720" y="31750"/>
                  </a:lnTo>
                  <a:lnTo>
                    <a:pt x="2204720" y="44450"/>
                  </a:lnTo>
                  <a:lnTo>
                    <a:pt x="2484488" y="44450"/>
                  </a:lnTo>
                  <a:lnTo>
                    <a:pt x="2484488" y="76200"/>
                  </a:lnTo>
                  <a:lnTo>
                    <a:pt x="2548001" y="44450"/>
                  </a:lnTo>
                  <a:lnTo>
                    <a:pt x="2560701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65409" y="147320"/>
            <a:ext cx="1666240" cy="76072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4982" y="1246330"/>
            <a:ext cx="9790965" cy="99097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49114" y="1476375"/>
            <a:ext cx="29070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TRAINING</a:t>
            </a:r>
            <a:r>
              <a:rPr sz="2800" spc="-20" dirty="0"/>
              <a:t> </a:t>
            </a:r>
            <a:r>
              <a:rPr sz="2800" spc="-15" dirty="0"/>
              <a:t>PROCESS</a:t>
            </a:r>
            <a:endParaRPr sz="2800"/>
          </a:p>
        </p:txBody>
      </p:sp>
      <p:grpSp>
        <p:nvGrpSpPr>
          <p:cNvPr id="5" name="object 5"/>
          <p:cNvGrpSpPr/>
          <p:nvPr/>
        </p:nvGrpSpPr>
        <p:grpSpPr>
          <a:xfrm>
            <a:off x="5801378" y="779047"/>
            <a:ext cx="729615" cy="241935"/>
            <a:chOff x="5801378" y="779047"/>
            <a:chExt cx="729615" cy="241935"/>
          </a:xfrm>
        </p:grpSpPr>
        <p:sp>
          <p:nvSpPr>
            <p:cNvPr id="6" name="object 6"/>
            <p:cNvSpPr/>
            <p:nvPr/>
          </p:nvSpPr>
          <p:spPr>
            <a:xfrm>
              <a:off x="5801378" y="786072"/>
              <a:ext cx="49530" cy="230504"/>
            </a:xfrm>
            <a:custGeom>
              <a:avLst/>
              <a:gdLst/>
              <a:ahLst/>
              <a:cxnLst/>
              <a:rect l="l" t="t" r="r" b="b"/>
              <a:pathLst>
                <a:path w="49529" h="230505">
                  <a:moveTo>
                    <a:pt x="49098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9098" y="230207"/>
                  </a:lnTo>
                  <a:lnTo>
                    <a:pt x="4909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4791" y="844883"/>
              <a:ext cx="157708" cy="1716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4323" y="785850"/>
              <a:ext cx="170439" cy="23474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8179" y="70369"/>
                  </a:moveTo>
                  <a:lnTo>
                    <a:pt x="4093" y="70369"/>
                  </a:lnTo>
                  <a:lnTo>
                    <a:pt x="4093" y="237010"/>
                  </a:lnTo>
                  <a:lnTo>
                    <a:pt x="48179" y="237010"/>
                  </a:lnTo>
                  <a:lnTo>
                    <a:pt x="48179" y="70369"/>
                  </a:lnTo>
                  <a:close/>
                </a:path>
                <a:path w="52704" h="237490">
                  <a:moveTo>
                    <a:pt x="25913" y="0"/>
                  </a:moveTo>
                  <a:lnTo>
                    <a:pt x="0" y="25872"/>
                  </a:lnTo>
                  <a:lnTo>
                    <a:pt x="1364" y="34049"/>
                  </a:lnTo>
                  <a:lnTo>
                    <a:pt x="5007" y="41309"/>
                  </a:lnTo>
                  <a:lnTo>
                    <a:pt x="10904" y="47211"/>
                  </a:lnTo>
                  <a:lnTo>
                    <a:pt x="17732" y="50843"/>
                  </a:lnTo>
                  <a:lnTo>
                    <a:pt x="25913" y="52218"/>
                  </a:lnTo>
                  <a:lnTo>
                    <a:pt x="34095" y="50843"/>
                  </a:lnTo>
                  <a:lnTo>
                    <a:pt x="41368" y="47211"/>
                  </a:lnTo>
                  <a:lnTo>
                    <a:pt x="47277" y="41309"/>
                  </a:lnTo>
                  <a:lnTo>
                    <a:pt x="50908" y="34049"/>
                  </a:lnTo>
                  <a:lnTo>
                    <a:pt x="52272" y="25872"/>
                  </a:lnTo>
                  <a:lnTo>
                    <a:pt x="50908" y="17712"/>
                  </a:lnTo>
                  <a:lnTo>
                    <a:pt x="47277" y="10435"/>
                  </a:lnTo>
                  <a:lnTo>
                    <a:pt x="41368" y="4989"/>
                  </a:lnTo>
                  <a:lnTo>
                    <a:pt x="34095" y="1357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093" y="237010"/>
                  </a:moveTo>
                  <a:lnTo>
                    <a:pt x="4093" y="70369"/>
                  </a:lnTo>
                  <a:lnTo>
                    <a:pt x="48179" y="70369"/>
                  </a:lnTo>
                  <a:lnTo>
                    <a:pt x="48179" y="237010"/>
                  </a:lnTo>
                  <a:lnTo>
                    <a:pt x="4093" y="237010"/>
                  </a:lnTo>
                  <a:close/>
                </a:path>
                <a:path w="52704" h="237490">
                  <a:moveTo>
                    <a:pt x="0" y="25872"/>
                  </a:moveTo>
                  <a:lnTo>
                    <a:pt x="25913" y="0"/>
                  </a:lnTo>
                  <a:lnTo>
                    <a:pt x="34095" y="1357"/>
                  </a:lnTo>
                  <a:lnTo>
                    <a:pt x="41368" y="4989"/>
                  </a:lnTo>
                  <a:lnTo>
                    <a:pt x="47277" y="10435"/>
                  </a:lnTo>
                  <a:lnTo>
                    <a:pt x="50908" y="17712"/>
                  </a:lnTo>
                  <a:lnTo>
                    <a:pt x="52272" y="25872"/>
                  </a:lnTo>
                  <a:lnTo>
                    <a:pt x="50908" y="34049"/>
                  </a:lnTo>
                  <a:lnTo>
                    <a:pt x="47277" y="41309"/>
                  </a:lnTo>
                  <a:lnTo>
                    <a:pt x="41368" y="47211"/>
                  </a:lnTo>
                  <a:lnTo>
                    <a:pt x="34095" y="50843"/>
                  </a:lnTo>
                  <a:lnTo>
                    <a:pt x="25913" y="52218"/>
                  </a:lnTo>
                  <a:lnTo>
                    <a:pt x="17732" y="50843"/>
                  </a:lnTo>
                  <a:lnTo>
                    <a:pt x="10904" y="47211"/>
                  </a:lnTo>
                  <a:lnTo>
                    <a:pt x="5007" y="41309"/>
                  </a:lnTo>
                  <a:lnTo>
                    <a:pt x="1364" y="34049"/>
                  </a:lnTo>
                  <a:lnTo>
                    <a:pt x="0" y="25872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5226" y="844883"/>
              <a:ext cx="155430" cy="175707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040744" y="748167"/>
            <a:ext cx="638175" cy="273050"/>
            <a:chOff x="5040744" y="748167"/>
            <a:chExt cx="638175" cy="27305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0744" y="782217"/>
              <a:ext cx="190884" cy="23837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44091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4091" y="230207"/>
                  </a:lnTo>
                  <a:lnTo>
                    <a:pt x="44091" y="187529"/>
                  </a:lnTo>
                  <a:lnTo>
                    <a:pt x="64090" y="166184"/>
                  </a:lnTo>
                  <a:lnTo>
                    <a:pt x="108182" y="230207"/>
                  </a:lnTo>
                  <a:lnTo>
                    <a:pt x="163178" y="230207"/>
                  </a:lnTo>
                  <a:lnTo>
                    <a:pt x="95000" y="138943"/>
                  </a:lnTo>
                  <a:lnTo>
                    <a:pt x="161357" y="63566"/>
                  </a:lnTo>
                  <a:lnTo>
                    <a:pt x="107263" y="63566"/>
                  </a:lnTo>
                  <a:lnTo>
                    <a:pt x="44091" y="137580"/>
                  </a:lnTo>
                  <a:lnTo>
                    <a:pt x="44091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108182" y="230207"/>
                  </a:moveTo>
                  <a:lnTo>
                    <a:pt x="64090" y="166184"/>
                  </a:lnTo>
                  <a:lnTo>
                    <a:pt x="44091" y="187529"/>
                  </a:lnTo>
                  <a:lnTo>
                    <a:pt x="44091" y="230207"/>
                  </a:lnTo>
                  <a:lnTo>
                    <a:pt x="0" y="230207"/>
                  </a:lnTo>
                  <a:lnTo>
                    <a:pt x="0" y="0"/>
                  </a:lnTo>
                  <a:lnTo>
                    <a:pt x="44091" y="0"/>
                  </a:lnTo>
                  <a:lnTo>
                    <a:pt x="44091" y="137580"/>
                  </a:lnTo>
                  <a:lnTo>
                    <a:pt x="107263" y="63566"/>
                  </a:lnTo>
                  <a:lnTo>
                    <a:pt x="161357" y="63566"/>
                  </a:lnTo>
                  <a:lnTo>
                    <a:pt x="95000" y="138943"/>
                  </a:lnTo>
                  <a:lnTo>
                    <a:pt x="163178" y="230207"/>
                  </a:lnTo>
                  <a:lnTo>
                    <a:pt x="108182" y="230207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ln w="31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solidFill>
              <a:srgbClr val="0D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ln w="3175">
              <a:solidFill>
                <a:srgbClr val="0D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13217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13217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18445" y="72076"/>
            <a:ext cx="539506" cy="592531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96519" y="16509"/>
            <a:ext cx="6439535" cy="1361440"/>
            <a:chOff x="96519" y="16509"/>
            <a:chExt cx="6439535" cy="1361440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42107" y="1092791"/>
              <a:ext cx="727224" cy="14983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7528" y="1135475"/>
              <a:ext cx="678123" cy="16572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789109" y="1180193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41824" y="0"/>
                  </a:moveTo>
                  <a:lnTo>
                    <a:pt x="0" y="0"/>
                  </a:lnTo>
                  <a:lnTo>
                    <a:pt x="0" y="20883"/>
                  </a:lnTo>
                  <a:lnTo>
                    <a:pt x="41824" y="20883"/>
                  </a:lnTo>
                  <a:lnTo>
                    <a:pt x="4182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519" y="16509"/>
              <a:ext cx="1327150" cy="136144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358011" y="3318128"/>
            <a:ext cx="46158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35" dirty="0">
                <a:latin typeface="Calibri"/>
                <a:cs typeface="Calibri"/>
              </a:rPr>
              <a:t>Tools </a:t>
            </a:r>
            <a:r>
              <a:rPr sz="2000" b="1" spc="-15" dirty="0">
                <a:latin typeface="Calibri"/>
                <a:cs typeface="Calibri"/>
              </a:rPr>
              <a:t>for</a:t>
            </a:r>
            <a:r>
              <a:rPr sz="2000" b="1" dirty="0">
                <a:latin typeface="Calibri"/>
                <a:cs typeface="Calibri"/>
              </a:rPr>
              <a:t> used</a:t>
            </a:r>
            <a:r>
              <a:rPr sz="2000" b="1" spc="-10" dirty="0">
                <a:latin typeface="Calibri"/>
                <a:cs typeface="Calibri"/>
              </a:rPr>
              <a:t> effective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monitoring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process: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58011" y="3625595"/>
            <a:ext cx="7207884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15" dirty="0">
                <a:latin typeface="Calibri"/>
                <a:cs typeface="Calibri"/>
              </a:rPr>
              <a:t>Centralized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CCTV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monitoring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online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access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top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management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HRMS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employees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15" dirty="0">
                <a:latin typeface="Calibri"/>
                <a:cs typeface="Calibri"/>
              </a:rPr>
              <a:t>Weekly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monthly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review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meetings</a:t>
            </a:r>
            <a:r>
              <a:rPr sz="1800" dirty="0">
                <a:latin typeface="Calibri"/>
                <a:cs typeface="Calibri"/>
              </a:rPr>
              <a:t> 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sessions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 </a:t>
            </a:r>
            <a:r>
              <a:rPr sz="1800" spc="-20" dirty="0">
                <a:latin typeface="Calibri"/>
                <a:cs typeface="Calibri"/>
              </a:rPr>
              <a:t>staff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trainees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Monthly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meeting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sessions</a:t>
            </a:r>
            <a:r>
              <a:rPr sz="1800" dirty="0">
                <a:latin typeface="Calibri"/>
                <a:cs typeface="Calibri"/>
              </a:rPr>
              <a:t> with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parents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15" dirty="0">
                <a:latin typeface="Calibri"/>
                <a:cs typeface="Calibri"/>
              </a:rPr>
              <a:t>Weekly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Monthly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tracking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report of</a:t>
            </a:r>
            <a:r>
              <a:rPr sz="1800" dirty="0">
                <a:latin typeface="Calibri"/>
                <a:cs typeface="Calibri"/>
              </a:rPr>
              <a:t> each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trainee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trainers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15" dirty="0">
                <a:latin typeface="Calibri"/>
                <a:cs typeface="Calibri"/>
              </a:rPr>
              <a:t>Weekly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assessments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Actively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meeting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sessions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PSDM</a:t>
            </a:r>
            <a:r>
              <a:rPr sz="1800" spc="-15" dirty="0">
                <a:latin typeface="Calibri"/>
                <a:cs typeface="Calibri"/>
              </a:rPr>
              <a:t> for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inputs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feedback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15" dirty="0">
                <a:latin typeface="Calibri"/>
                <a:cs typeface="Calibri"/>
              </a:rPr>
              <a:t>Weekly</a:t>
            </a:r>
            <a:r>
              <a:rPr sz="1800" spc="-10" dirty="0">
                <a:latin typeface="Calibri"/>
                <a:cs typeface="Calibri"/>
              </a:rPr>
              <a:t> training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feedback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from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candidates</a:t>
            </a:r>
            <a:endParaRPr sz="1800">
              <a:latin typeface="Calibri"/>
              <a:cs typeface="Calibri"/>
            </a:endParaRPr>
          </a:p>
          <a:p>
            <a:pPr marL="355600" marR="56642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Placements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tracking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sessions</a:t>
            </a:r>
            <a:r>
              <a:rPr sz="1800" dirty="0">
                <a:latin typeface="Calibri"/>
                <a:cs typeface="Calibri"/>
              </a:rPr>
              <a:t> with </a:t>
            </a:r>
            <a:r>
              <a:rPr sz="1800" spc="-10" dirty="0">
                <a:latin typeface="Calibri"/>
                <a:cs typeface="Calibri"/>
              </a:rPr>
              <a:t>employers</a:t>
            </a:r>
            <a:r>
              <a:rPr sz="1800" dirty="0">
                <a:latin typeface="Calibri"/>
                <a:cs typeface="Calibri"/>
              </a:rPr>
              <a:t> 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candidates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during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placement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process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feedback.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93896" y="2253453"/>
            <a:ext cx="1815957" cy="1040452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1680210" y="2541015"/>
            <a:ext cx="1245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D0D0D"/>
                </a:solidFill>
                <a:latin typeface="Calibri"/>
                <a:cs typeface="Calibri"/>
              </a:rPr>
              <a:t>Chair</a:t>
            </a:r>
            <a:r>
              <a:rPr sz="2400" b="1" spc="-10" dirty="0">
                <a:solidFill>
                  <a:srgbClr val="0D0D0D"/>
                </a:solidFill>
                <a:latin typeface="Calibri"/>
                <a:cs typeface="Calibri"/>
              </a:rPr>
              <a:t>m</a:t>
            </a:r>
            <a:r>
              <a:rPr sz="2400" b="1" dirty="0">
                <a:solidFill>
                  <a:srgbClr val="0D0D0D"/>
                </a:solidFill>
                <a:latin typeface="Calibri"/>
                <a:cs typeface="Calibri"/>
              </a:rPr>
              <a:t>an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006850" y="2172970"/>
            <a:ext cx="1866900" cy="1254760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4480559" y="2376423"/>
            <a:ext cx="922019" cy="7200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30810" marR="5080" indent="-118110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0D0D0D"/>
                </a:solidFill>
                <a:latin typeface="Calibri"/>
                <a:cs typeface="Calibri"/>
              </a:rPr>
              <a:t>P</a:t>
            </a:r>
            <a:r>
              <a:rPr sz="2400" b="1" spc="-30" dirty="0">
                <a:solidFill>
                  <a:srgbClr val="0D0D0D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0D0D0D"/>
                </a:solidFill>
                <a:latin typeface="Calibri"/>
                <a:cs typeface="Calibri"/>
              </a:rPr>
              <a:t>oject  </a:t>
            </a:r>
            <a:r>
              <a:rPr sz="2400" b="1" spc="-5" dirty="0">
                <a:solidFill>
                  <a:srgbClr val="0D0D0D"/>
                </a:solidFill>
                <a:latin typeface="Calibri"/>
                <a:cs typeface="Calibri"/>
              </a:rPr>
              <a:t>Head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610350" y="2172970"/>
            <a:ext cx="1896109" cy="1254760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6965568" y="2376423"/>
            <a:ext cx="1157605" cy="7200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119380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0D0D0D"/>
                </a:solidFill>
                <a:latin typeface="Calibri"/>
                <a:cs typeface="Calibri"/>
              </a:rPr>
              <a:t>Project </a:t>
            </a:r>
            <a:r>
              <a:rPr sz="2400" b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D0D0D"/>
                </a:solidFill>
                <a:latin typeface="Calibri"/>
                <a:cs typeface="Calibri"/>
              </a:rPr>
              <a:t>Man</a:t>
            </a:r>
            <a:r>
              <a:rPr sz="2400" b="1" spc="-10" dirty="0">
                <a:solidFill>
                  <a:srgbClr val="0D0D0D"/>
                </a:solidFill>
                <a:latin typeface="Calibri"/>
                <a:cs typeface="Calibri"/>
              </a:rPr>
              <a:t>a</a:t>
            </a:r>
            <a:r>
              <a:rPr sz="2400" b="1" spc="-30" dirty="0">
                <a:solidFill>
                  <a:srgbClr val="0D0D0D"/>
                </a:solidFill>
                <a:latin typeface="Calibri"/>
                <a:cs typeface="Calibri"/>
              </a:rPr>
              <a:t>g</a:t>
            </a:r>
            <a:r>
              <a:rPr sz="2400" b="1" spc="-5" dirty="0">
                <a:solidFill>
                  <a:srgbClr val="0D0D0D"/>
                </a:solidFill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370059" y="5522433"/>
            <a:ext cx="1828800" cy="1040452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9615169" y="5811202"/>
            <a:ext cx="1339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D0D0D"/>
                </a:solidFill>
                <a:latin typeface="Calibri"/>
                <a:cs typeface="Calibri"/>
              </a:rPr>
              <a:t>Mobilizers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8" name="object 3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326880" y="2150110"/>
            <a:ext cx="1868170" cy="1254760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9648570" y="2353309"/>
            <a:ext cx="1226185" cy="720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735"/>
              </a:lnSpc>
              <a:spcBef>
                <a:spcPts val="100"/>
              </a:spcBef>
            </a:pPr>
            <a:r>
              <a:rPr sz="2400" b="1" spc="-5" dirty="0">
                <a:solidFill>
                  <a:srgbClr val="0D0D0D"/>
                </a:solidFill>
                <a:latin typeface="Calibri"/>
                <a:cs typeface="Calibri"/>
              </a:rPr>
              <a:t>MIS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735"/>
              </a:lnSpc>
            </a:pPr>
            <a:r>
              <a:rPr sz="2400" b="1" spc="-15" dirty="0">
                <a:solidFill>
                  <a:srgbClr val="0D0D0D"/>
                </a:solidFill>
                <a:latin typeface="Calibri"/>
                <a:cs typeface="Calibri"/>
              </a:rPr>
              <a:t>Executive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0" name="object 4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349740" y="3348990"/>
            <a:ext cx="1868170" cy="1076960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9768840" y="3655059"/>
            <a:ext cx="1031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0D0D0D"/>
                </a:solidFill>
                <a:latin typeface="Calibri"/>
                <a:cs typeface="Calibri"/>
              </a:rPr>
              <a:t>Trainers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2" name="object 4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306559" y="4433570"/>
            <a:ext cx="1908809" cy="1118869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9553193" y="4733290"/>
            <a:ext cx="1417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D0D0D"/>
                </a:solidFill>
                <a:latin typeface="Calibri"/>
                <a:cs typeface="Calibri"/>
              </a:rPr>
              <a:t>Counselors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094355" y="2686684"/>
            <a:ext cx="7214870" cy="2986405"/>
          </a:xfrm>
          <a:custGeom>
            <a:avLst/>
            <a:gdLst/>
            <a:ahLst/>
            <a:cxnLst/>
            <a:rect l="l" t="t" r="r" b="b"/>
            <a:pathLst>
              <a:path w="7214870" h="2986404">
                <a:moveTo>
                  <a:pt x="988060" y="64770"/>
                </a:moveTo>
                <a:lnTo>
                  <a:pt x="975360" y="58420"/>
                </a:lnTo>
                <a:lnTo>
                  <a:pt x="911860" y="26670"/>
                </a:lnTo>
                <a:lnTo>
                  <a:pt x="911860" y="58420"/>
                </a:lnTo>
                <a:lnTo>
                  <a:pt x="0" y="58420"/>
                </a:lnTo>
                <a:lnTo>
                  <a:pt x="0" y="71120"/>
                </a:lnTo>
                <a:lnTo>
                  <a:pt x="911860" y="71120"/>
                </a:lnTo>
                <a:lnTo>
                  <a:pt x="911860" y="102870"/>
                </a:lnTo>
                <a:lnTo>
                  <a:pt x="975360" y="71120"/>
                </a:lnTo>
                <a:lnTo>
                  <a:pt x="988060" y="64770"/>
                </a:lnTo>
                <a:close/>
              </a:path>
              <a:path w="7214870" h="2986404">
                <a:moveTo>
                  <a:pt x="3630930" y="46990"/>
                </a:moveTo>
                <a:lnTo>
                  <a:pt x="3618230" y="40640"/>
                </a:lnTo>
                <a:lnTo>
                  <a:pt x="3554717" y="8890"/>
                </a:lnTo>
                <a:lnTo>
                  <a:pt x="3554717" y="40640"/>
                </a:lnTo>
                <a:lnTo>
                  <a:pt x="2642870" y="40640"/>
                </a:lnTo>
                <a:lnTo>
                  <a:pt x="2642870" y="53340"/>
                </a:lnTo>
                <a:lnTo>
                  <a:pt x="3554717" y="53340"/>
                </a:lnTo>
                <a:lnTo>
                  <a:pt x="3554717" y="85090"/>
                </a:lnTo>
                <a:lnTo>
                  <a:pt x="3618230" y="53340"/>
                </a:lnTo>
                <a:lnTo>
                  <a:pt x="3630930" y="46990"/>
                </a:lnTo>
                <a:close/>
              </a:path>
              <a:path w="7214870" h="2986404">
                <a:moveTo>
                  <a:pt x="6272530" y="38100"/>
                </a:moveTo>
                <a:lnTo>
                  <a:pt x="6259830" y="31750"/>
                </a:lnTo>
                <a:lnTo>
                  <a:pt x="6196330" y="0"/>
                </a:lnTo>
                <a:lnTo>
                  <a:pt x="6196330" y="31750"/>
                </a:lnTo>
                <a:lnTo>
                  <a:pt x="5284470" y="31750"/>
                </a:lnTo>
                <a:lnTo>
                  <a:pt x="5284470" y="44450"/>
                </a:lnTo>
                <a:lnTo>
                  <a:pt x="6196330" y="44450"/>
                </a:lnTo>
                <a:lnTo>
                  <a:pt x="6196330" y="76200"/>
                </a:lnTo>
                <a:lnTo>
                  <a:pt x="6259830" y="44450"/>
                </a:lnTo>
                <a:lnTo>
                  <a:pt x="6272530" y="38100"/>
                </a:lnTo>
                <a:close/>
              </a:path>
              <a:path w="7214870" h="2986404">
                <a:moveTo>
                  <a:pt x="7207250" y="1827657"/>
                </a:moveTo>
                <a:lnTo>
                  <a:pt x="7175500" y="1827657"/>
                </a:lnTo>
                <a:lnTo>
                  <a:pt x="7175500" y="1581150"/>
                </a:lnTo>
                <a:lnTo>
                  <a:pt x="7162800" y="1581150"/>
                </a:lnTo>
                <a:lnTo>
                  <a:pt x="7162800" y="1827657"/>
                </a:lnTo>
                <a:lnTo>
                  <a:pt x="7131050" y="1827657"/>
                </a:lnTo>
                <a:lnTo>
                  <a:pt x="7169150" y="1903857"/>
                </a:lnTo>
                <a:lnTo>
                  <a:pt x="7200900" y="1840357"/>
                </a:lnTo>
                <a:lnTo>
                  <a:pt x="7207250" y="1827657"/>
                </a:lnTo>
                <a:close/>
              </a:path>
              <a:path w="7214870" h="2986404">
                <a:moveTo>
                  <a:pt x="7209790" y="730377"/>
                </a:moveTo>
                <a:lnTo>
                  <a:pt x="7178040" y="730377"/>
                </a:lnTo>
                <a:lnTo>
                  <a:pt x="7178040" y="483870"/>
                </a:lnTo>
                <a:lnTo>
                  <a:pt x="7165340" y="483870"/>
                </a:lnTo>
                <a:lnTo>
                  <a:pt x="7165340" y="730377"/>
                </a:lnTo>
                <a:lnTo>
                  <a:pt x="7133590" y="730377"/>
                </a:lnTo>
                <a:lnTo>
                  <a:pt x="7171690" y="806577"/>
                </a:lnTo>
                <a:lnTo>
                  <a:pt x="7203440" y="743077"/>
                </a:lnTo>
                <a:lnTo>
                  <a:pt x="7209790" y="730377"/>
                </a:lnTo>
                <a:close/>
              </a:path>
              <a:path w="7214870" h="2986404">
                <a:moveTo>
                  <a:pt x="7214870" y="2909684"/>
                </a:moveTo>
                <a:lnTo>
                  <a:pt x="7183120" y="2909684"/>
                </a:lnTo>
                <a:lnTo>
                  <a:pt x="7183120" y="2663190"/>
                </a:lnTo>
                <a:lnTo>
                  <a:pt x="7170420" y="2663190"/>
                </a:lnTo>
                <a:lnTo>
                  <a:pt x="7170420" y="2909684"/>
                </a:lnTo>
                <a:lnTo>
                  <a:pt x="7138670" y="2909684"/>
                </a:lnTo>
                <a:lnTo>
                  <a:pt x="7176770" y="2985884"/>
                </a:lnTo>
                <a:lnTo>
                  <a:pt x="7208520" y="2922384"/>
                </a:lnTo>
                <a:lnTo>
                  <a:pt x="7214870" y="29096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6730"/>
            <a:chOff x="0" y="0"/>
            <a:chExt cx="12192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67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5409" y="147320"/>
              <a:ext cx="1666240" cy="7607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2159" y="1308100"/>
              <a:ext cx="4762500" cy="15430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10029" y="1761109"/>
            <a:ext cx="22891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KJVJT</a:t>
            </a:r>
            <a:r>
              <a:rPr spc="-30" dirty="0"/>
              <a:t> </a:t>
            </a:r>
            <a:r>
              <a:rPr spc="-5" dirty="0"/>
              <a:t>FOUNDED</a:t>
            </a:r>
            <a:r>
              <a:rPr spc="-65" dirty="0"/>
              <a:t> </a:t>
            </a:r>
            <a:r>
              <a:rPr spc="-5" dirty="0"/>
              <a:t>2009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4850" y="3171189"/>
            <a:ext cx="4761230" cy="154178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550035" y="3471291"/>
            <a:ext cx="30689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3070" marR="5080" indent="-42037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IMPLEMENTION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PLAN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AFTER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35" dirty="0">
                <a:latin typeface="Calibri"/>
                <a:cs typeface="Calibri"/>
              </a:rPr>
              <a:t>TARGET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ALLOCATION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21780" y="3131820"/>
            <a:ext cx="4762500" cy="154177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708645" y="3431920"/>
            <a:ext cx="25908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075" marR="5080" indent="-20701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MONITORING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PLAN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FOR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PROJECT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EFFICIENCY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2159" y="5100320"/>
            <a:ext cx="4762500" cy="154178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277238" y="5399722"/>
            <a:ext cx="37534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EXISTING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TRACKING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PROCESS POST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Calibri"/>
                <a:cs typeface="Calibri"/>
              </a:rPr>
              <a:t>PLACEMENT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OF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ALUMNI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21780" y="1304289"/>
            <a:ext cx="4762500" cy="154177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114158" y="1782190"/>
            <a:ext cx="3780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NSDC</a:t>
            </a:r>
            <a:r>
              <a:rPr sz="1800" b="1" spc="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AUTHORIZED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TRAINING</a:t>
            </a:r>
            <a:r>
              <a:rPr sz="1800" b="1" spc="-25" dirty="0">
                <a:latin typeface="Calibri"/>
                <a:cs typeface="Calibri"/>
              </a:rPr>
              <a:t> PARTNER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21780" y="5083809"/>
            <a:ext cx="4762500" cy="154178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034276" y="5280405"/>
            <a:ext cx="39427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EMPLOYABILITY </a:t>
            </a:r>
            <a:r>
              <a:rPr sz="1800" b="1" spc="-10" dirty="0">
                <a:latin typeface="Calibri"/>
                <a:cs typeface="Calibri"/>
              </a:rPr>
              <a:t>POTENTIAL </a:t>
            </a:r>
            <a:r>
              <a:rPr sz="1800" b="1" spc="-5" dirty="0">
                <a:latin typeface="Calibri"/>
                <a:cs typeface="Calibri"/>
              </a:rPr>
              <a:t>ASSESSMENT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BASED ON </a:t>
            </a:r>
            <a:r>
              <a:rPr sz="1800" b="1" spc="-30" dirty="0">
                <a:latin typeface="Calibri"/>
                <a:cs typeface="Calibri"/>
              </a:rPr>
              <a:t>TARGET </a:t>
            </a:r>
            <a:r>
              <a:rPr sz="1800" b="1" spc="-5" dirty="0">
                <a:latin typeface="Calibri"/>
                <a:cs typeface="Calibri"/>
              </a:rPr>
              <a:t>DEMAND </a:t>
            </a:r>
            <a:r>
              <a:rPr sz="1800" b="1" dirty="0">
                <a:latin typeface="Calibri"/>
                <a:cs typeface="Calibri"/>
              </a:rPr>
              <a:t>AND MOU’S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SHARED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6519" y="16509"/>
            <a:ext cx="6439535" cy="1361440"/>
            <a:chOff x="96519" y="16509"/>
            <a:chExt cx="6439535" cy="1361440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40744" y="782218"/>
              <a:ext cx="190884" cy="23837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44091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4091" y="230207"/>
                  </a:lnTo>
                  <a:lnTo>
                    <a:pt x="44091" y="187529"/>
                  </a:lnTo>
                  <a:lnTo>
                    <a:pt x="64090" y="166184"/>
                  </a:lnTo>
                  <a:lnTo>
                    <a:pt x="108182" y="230207"/>
                  </a:lnTo>
                  <a:lnTo>
                    <a:pt x="163178" y="230207"/>
                  </a:lnTo>
                  <a:lnTo>
                    <a:pt x="95000" y="138943"/>
                  </a:lnTo>
                  <a:lnTo>
                    <a:pt x="161357" y="63566"/>
                  </a:lnTo>
                  <a:lnTo>
                    <a:pt x="107263" y="63566"/>
                  </a:lnTo>
                  <a:lnTo>
                    <a:pt x="44091" y="137580"/>
                  </a:lnTo>
                  <a:lnTo>
                    <a:pt x="44091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108182" y="230207"/>
                  </a:moveTo>
                  <a:lnTo>
                    <a:pt x="64090" y="166184"/>
                  </a:lnTo>
                  <a:lnTo>
                    <a:pt x="44091" y="187529"/>
                  </a:lnTo>
                  <a:lnTo>
                    <a:pt x="44091" y="230207"/>
                  </a:lnTo>
                  <a:lnTo>
                    <a:pt x="0" y="230207"/>
                  </a:lnTo>
                  <a:lnTo>
                    <a:pt x="0" y="0"/>
                  </a:lnTo>
                  <a:lnTo>
                    <a:pt x="44091" y="0"/>
                  </a:lnTo>
                  <a:lnTo>
                    <a:pt x="44091" y="137580"/>
                  </a:lnTo>
                  <a:lnTo>
                    <a:pt x="107263" y="63566"/>
                  </a:lnTo>
                  <a:lnTo>
                    <a:pt x="161357" y="63566"/>
                  </a:lnTo>
                  <a:lnTo>
                    <a:pt x="95000" y="138943"/>
                  </a:lnTo>
                  <a:lnTo>
                    <a:pt x="163178" y="230207"/>
                  </a:lnTo>
                  <a:lnTo>
                    <a:pt x="108182" y="230207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01378" y="786072"/>
              <a:ext cx="49530" cy="230504"/>
            </a:xfrm>
            <a:custGeom>
              <a:avLst/>
              <a:gdLst/>
              <a:ahLst/>
              <a:cxnLst/>
              <a:rect l="l" t="t" r="r" b="b"/>
              <a:pathLst>
                <a:path w="49529" h="230505">
                  <a:moveTo>
                    <a:pt x="49098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9098" y="230207"/>
                  </a:lnTo>
                  <a:lnTo>
                    <a:pt x="4909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94791" y="844883"/>
              <a:ext cx="157708" cy="17161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84323" y="785850"/>
              <a:ext cx="170439" cy="23474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8179" y="70369"/>
                  </a:moveTo>
                  <a:lnTo>
                    <a:pt x="4093" y="70369"/>
                  </a:lnTo>
                  <a:lnTo>
                    <a:pt x="4093" y="237010"/>
                  </a:lnTo>
                  <a:lnTo>
                    <a:pt x="48179" y="237010"/>
                  </a:lnTo>
                  <a:lnTo>
                    <a:pt x="48179" y="70369"/>
                  </a:lnTo>
                  <a:close/>
                </a:path>
                <a:path w="52704" h="237490">
                  <a:moveTo>
                    <a:pt x="25913" y="0"/>
                  </a:moveTo>
                  <a:lnTo>
                    <a:pt x="0" y="25872"/>
                  </a:lnTo>
                  <a:lnTo>
                    <a:pt x="1364" y="34049"/>
                  </a:lnTo>
                  <a:lnTo>
                    <a:pt x="5007" y="41309"/>
                  </a:lnTo>
                  <a:lnTo>
                    <a:pt x="10904" y="47211"/>
                  </a:lnTo>
                  <a:lnTo>
                    <a:pt x="17732" y="50843"/>
                  </a:lnTo>
                  <a:lnTo>
                    <a:pt x="25913" y="52218"/>
                  </a:lnTo>
                  <a:lnTo>
                    <a:pt x="34095" y="50843"/>
                  </a:lnTo>
                  <a:lnTo>
                    <a:pt x="41368" y="47211"/>
                  </a:lnTo>
                  <a:lnTo>
                    <a:pt x="47277" y="41309"/>
                  </a:lnTo>
                  <a:lnTo>
                    <a:pt x="50908" y="34049"/>
                  </a:lnTo>
                  <a:lnTo>
                    <a:pt x="52272" y="25872"/>
                  </a:lnTo>
                  <a:lnTo>
                    <a:pt x="50908" y="17712"/>
                  </a:lnTo>
                  <a:lnTo>
                    <a:pt x="47277" y="10435"/>
                  </a:lnTo>
                  <a:lnTo>
                    <a:pt x="41368" y="4989"/>
                  </a:lnTo>
                  <a:lnTo>
                    <a:pt x="34095" y="1357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093" y="237010"/>
                  </a:moveTo>
                  <a:lnTo>
                    <a:pt x="4093" y="70369"/>
                  </a:lnTo>
                  <a:lnTo>
                    <a:pt x="48179" y="70369"/>
                  </a:lnTo>
                  <a:lnTo>
                    <a:pt x="48179" y="237010"/>
                  </a:lnTo>
                  <a:lnTo>
                    <a:pt x="4093" y="237010"/>
                  </a:lnTo>
                  <a:close/>
                </a:path>
                <a:path w="52704" h="237490">
                  <a:moveTo>
                    <a:pt x="0" y="25872"/>
                  </a:moveTo>
                  <a:lnTo>
                    <a:pt x="25913" y="0"/>
                  </a:lnTo>
                  <a:lnTo>
                    <a:pt x="34095" y="1357"/>
                  </a:lnTo>
                  <a:lnTo>
                    <a:pt x="41368" y="4989"/>
                  </a:lnTo>
                  <a:lnTo>
                    <a:pt x="47277" y="10435"/>
                  </a:lnTo>
                  <a:lnTo>
                    <a:pt x="50908" y="17712"/>
                  </a:lnTo>
                  <a:lnTo>
                    <a:pt x="52272" y="25872"/>
                  </a:lnTo>
                  <a:lnTo>
                    <a:pt x="50908" y="34049"/>
                  </a:lnTo>
                  <a:lnTo>
                    <a:pt x="47277" y="41309"/>
                  </a:lnTo>
                  <a:lnTo>
                    <a:pt x="41368" y="47211"/>
                  </a:lnTo>
                  <a:lnTo>
                    <a:pt x="34095" y="50843"/>
                  </a:lnTo>
                  <a:lnTo>
                    <a:pt x="25913" y="52218"/>
                  </a:lnTo>
                  <a:lnTo>
                    <a:pt x="17732" y="50843"/>
                  </a:lnTo>
                  <a:lnTo>
                    <a:pt x="10904" y="47211"/>
                  </a:lnTo>
                  <a:lnTo>
                    <a:pt x="5007" y="41309"/>
                  </a:lnTo>
                  <a:lnTo>
                    <a:pt x="1364" y="34049"/>
                  </a:lnTo>
                  <a:lnTo>
                    <a:pt x="0" y="25872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75226" y="844883"/>
              <a:ext cx="155430" cy="17570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ln w="31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solidFill>
              <a:srgbClr val="0D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ln w="3175">
              <a:solidFill>
                <a:srgbClr val="0D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42107" y="1092791"/>
              <a:ext cx="727224" cy="14983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57528" y="1135475"/>
              <a:ext cx="678123" cy="16572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789109" y="1180193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41824" y="0"/>
                  </a:moveTo>
                  <a:lnTo>
                    <a:pt x="0" y="0"/>
                  </a:lnTo>
                  <a:lnTo>
                    <a:pt x="0" y="20883"/>
                  </a:lnTo>
                  <a:lnTo>
                    <a:pt x="41824" y="20883"/>
                  </a:lnTo>
                  <a:lnTo>
                    <a:pt x="4182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18445" y="72076"/>
              <a:ext cx="539506" cy="59253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6519" y="16509"/>
              <a:ext cx="1327150" cy="1361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6730"/>
            <a:chOff x="0" y="0"/>
            <a:chExt cx="12192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67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5409" y="147320"/>
              <a:ext cx="1666240" cy="76072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94179" y="1192529"/>
            <a:ext cx="1442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Data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Analysis: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4179" y="1741170"/>
            <a:ext cx="6228080" cy="441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Define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frequency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and methods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of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data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analysis.</a:t>
            </a:r>
            <a:endParaRPr sz="180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Regular</a:t>
            </a:r>
            <a:r>
              <a:rPr sz="1800" spc="-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reviews</a:t>
            </a:r>
            <a:r>
              <a:rPr sz="1800" spc="-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of</a:t>
            </a:r>
            <a:r>
              <a:rPr sz="1800" spc="-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participant</a:t>
            </a:r>
            <a:r>
              <a:rPr sz="1800" spc="-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progress.</a:t>
            </a:r>
            <a:endParaRPr sz="180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Quarterly</a:t>
            </a:r>
            <a:r>
              <a:rPr sz="1800" spc="-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or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monthly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analysis</a:t>
            </a:r>
            <a:r>
              <a:rPr sz="1800" spc="-3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of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KPIs.</a:t>
            </a:r>
            <a:endParaRPr sz="180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Comparison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of pre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and post-training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assessments.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Reporting: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Determine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format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and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frequency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of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reporting.</a:t>
            </a:r>
            <a:endParaRPr sz="180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Monthly</a:t>
            </a:r>
            <a:r>
              <a:rPr sz="1800" spc="-3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progress</a:t>
            </a:r>
            <a:r>
              <a:rPr sz="1800" spc="-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reports.</a:t>
            </a:r>
            <a:endParaRPr sz="180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Quarterly</a:t>
            </a:r>
            <a:r>
              <a:rPr sz="1800" spc="-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performance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summaries.</a:t>
            </a:r>
            <a:endParaRPr sz="1800">
              <a:latin typeface="Times New Roman"/>
              <a:cs typeface="Times New Roman"/>
            </a:endParaRPr>
          </a:p>
          <a:p>
            <a:pPr marL="812800" indent="-342900">
              <a:lnSpc>
                <a:spcPts val="216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Annual</a:t>
            </a:r>
            <a:r>
              <a:rPr sz="1800" spc="-3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project</a:t>
            </a:r>
            <a:r>
              <a:rPr sz="1800" spc="-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reviews.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Stakeholder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Communication: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Outline</a:t>
            </a:r>
            <a:r>
              <a:rPr sz="1800" spc="-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communication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plan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for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sharing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results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with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stakeholders.</a:t>
            </a:r>
            <a:endParaRPr sz="180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Regular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updates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to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project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sponsors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funders.</a:t>
            </a:r>
            <a:endParaRPr sz="180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Sharing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success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stories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testimonials.</a:t>
            </a:r>
            <a:endParaRPr sz="180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Addressing</a:t>
            </a:r>
            <a:r>
              <a:rPr sz="1800" spc="-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challenges</a:t>
            </a:r>
            <a:r>
              <a:rPr sz="1800" spc="-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proposed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solutions.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6519" y="16509"/>
            <a:ext cx="6439535" cy="1361440"/>
            <a:chOff x="96519" y="16509"/>
            <a:chExt cx="6439535" cy="136144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0744" y="782218"/>
              <a:ext cx="190884" cy="23837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44091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4091" y="230207"/>
                  </a:lnTo>
                  <a:lnTo>
                    <a:pt x="44091" y="187529"/>
                  </a:lnTo>
                  <a:lnTo>
                    <a:pt x="64090" y="166184"/>
                  </a:lnTo>
                  <a:lnTo>
                    <a:pt x="108182" y="230207"/>
                  </a:lnTo>
                  <a:lnTo>
                    <a:pt x="163178" y="230207"/>
                  </a:lnTo>
                  <a:lnTo>
                    <a:pt x="95000" y="138943"/>
                  </a:lnTo>
                  <a:lnTo>
                    <a:pt x="161357" y="63566"/>
                  </a:lnTo>
                  <a:lnTo>
                    <a:pt x="107263" y="63566"/>
                  </a:lnTo>
                  <a:lnTo>
                    <a:pt x="44091" y="137580"/>
                  </a:lnTo>
                  <a:lnTo>
                    <a:pt x="44091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108182" y="230207"/>
                  </a:moveTo>
                  <a:lnTo>
                    <a:pt x="64090" y="166184"/>
                  </a:lnTo>
                  <a:lnTo>
                    <a:pt x="44091" y="187529"/>
                  </a:lnTo>
                  <a:lnTo>
                    <a:pt x="44091" y="230207"/>
                  </a:lnTo>
                  <a:lnTo>
                    <a:pt x="0" y="230207"/>
                  </a:lnTo>
                  <a:lnTo>
                    <a:pt x="0" y="0"/>
                  </a:lnTo>
                  <a:lnTo>
                    <a:pt x="44091" y="0"/>
                  </a:lnTo>
                  <a:lnTo>
                    <a:pt x="44091" y="137580"/>
                  </a:lnTo>
                  <a:lnTo>
                    <a:pt x="107263" y="63566"/>
                  </a:lnTo>
                  <a:lnTo>
                    <a:pt x="161357" y="63566"/>
                  </a:lnTo>
                  <a:lnTo>
                    <a:pt x="95000" y="138943"/>
                  </a:lnTo>
                  <a:lnTo>
                    <a:pt x="163178" y="230207"/>
                  </a:lnTo>
                  <a:lnTo>
                    <a:pt x="108182" y="230207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01378" y="786072"/>
              <a:ext cx="49530" cy="230504"/>
            </a:xfrm>
            <a:custGeom>
              <a:avLst/>
              <a:gdLst/>
              <a:ahLst/>
              <a:cxnLst/>
              <a:rect l="l" t="t" r="r" b="b"/>
              <a:pathLst>
                <a:path w="49529" h="230505">
                  <a:moveTo>
                    <a:pt x="49098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9098" y="230207"/>
                  </a:lnTo>
                  <a:lnTo>
                    <a:pt x="4909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4791" y="844883"/>
              <a:ext cx="157708" cy="1716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4323" y="785850"/>
              <a:ext cx="170439" cy="2347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8179" y="70369"/>
                  </a:moveTo>
                  <a:lnTo>
                    <a:pt x="4093" y="70369"/>
                  </a:lnTo>
                  <a:lnTo>
                    <a:pt x="4093" y="237010"/>
                  </a:lnTo>
                  <a:lnTo>
                    <a:pt x="48179" y="237010"/>
                  </a:lnTo>
                  <a:lnTo>
                    <a:pt x="48179" y="70369"/>
                  </a:lnTo>
                  <a:close/>
                </a:path>
                <a:path w="52704" h="237490">
                  <a:moveTo>
                    <a:pt x="25913" y="0"/>
                  </a:moveTo>
                  <a:lnTo>
                    <a:pt x="0" y="25872"/>
                  </a:lnTo>
                  <a:lnTo>
                    <a:pt x="1364" y="34049"/>
                  </a:lnTo>
                  <a:lnTo>
                    <a:pt x="5007" y="41309"/>
                  </a:lnTo>
                  <a:lnTo>
                    <a:pt x="10904" y="47211"/>
                  </a:lnTo>
                  <a:lnTo>
                    <a:pt x="17732" y="50843"/>
                  </a:lnTo>
                  <a:lnTo>
                    <a:pt x="25913" y="52218"/>
                  </a:lnTo>
                  <a:lnTo>
                    <a:pt x="34095" y="50843"/>
                  </a:lnTo>
                  <a:lnTo>
                    <a:pt x="41368" y="47211"/>
                  </a:lnTo>
                  <a:lnTo>
                    <a:pt x="47277" y="41309"/>
                  </a:lnTo>
                  <a:lnTo>
                    <a:pt x="50908" y="34049"/>
                  </a:lnTo>
                  <a:lnTo>
                    <a:pt x="52272" y="25872"/>
                  </a:lnTo>
                  <a:lnTo>
                    <a:pt x="50908" y="17712"/>
                  </a:lnTo>
                  <a:lnTo>
                    <a:pt x="47277" y="10435"/>
                  </a:lnTo>
                  <a:lnTo>
                    <a:pt x="41368" y="4989"/>
                  </a:lnTo>
                  <a:lnTo>
                    <a:pt x="34095" y="1357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093" y="237010"/>
                  </a:moveTo>
                  <a:lnTo>
                    <a:pt x="4093" y="70369"/>
                  </a:lnTo>
                  <a:lnTo>
                    <a:pt x="48179" y="70369"/>
                  </a:lnTo>
                  <a:lnTo>
                    <a:pt x="48179" y="237010"/>
                  </a:lnTo>
                  <a:lnTo>
                    <a:pt x="4093" y="237010"/>
                  </a:lnTo>
                  <a:close/>
                </a:path>
                <a:path w="52704" h="237490">
                  <a:moveTo>
                    <a:pt x="0" y="25872"/>
                  </a:moveTo>
                  <a:lnTo>
                    <a:pt x="25913" y="0"/>
                  </a:lnTo>
                  <a:lnTo>
                    <a:pt x="34095" y="1357"/>
                  </a:lnTo>
                  <a:lnTo>
                    <a:pt x="41368" y="4989"/>
                  </a:lnTo>
                  <a:lnTo>
                    <a:pt x="47277" y="10435"/>
                  </a:lnTo>
                  <a:lnTo>
                    <a:pt x="50908" y="17712"/>
                  </a:lnTo>
                  <a:lnTo>
                    <a:pt x="52272" y="25872"/>
                  </a:lnTo>
                  <a:lnTo>
                    <a:pt x="50908" y="34049"/>
                  </a:lnTo>
                  <a:lnTo>
                    <a:pt x="47277" y="41309"/>
                  </a:lnTo>
                  <a:lnTo>
                    <a:pt x="41368" y="47211"/>
                  </a:lnTo>
                  <a:lnTo>
                    <a:pt x="34095" y="50843"/>
                  </a:lnTo>
                  <a:lnTo>
                    <a:pt x="25913" y="52218"/>
                  </a:lnTo>
                  <a:lnTo>
                    <a:pt x="17732" y="50843"/>
                  </a:lnTo>
                  <a:lnTo>
                    <a:pt x="10904" y="47211"/>
                  </a:lnTo>
                  <a:lnTo>
                    <a:pt x="5007" y="41309"/>
                  </a:lnTo>
                  <a:lnTo>
                    <a:pt x="1364" y="34049"/>
                  </a:lnTo>
                  <a:lnTo>
                    <a:pt x="0" y="25872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5226" y="844883"/>
              <a:ext cx="155430" cy="17570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ln w="31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solidFill>
              <a:srgbClr val="0D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ln w="3175">
              <a:solidFill>
                <a:srgbClr val="0D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42107" y="1092791"/>
              <a:ext cx="727224" cy="14983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57528" y="1135475"/>
              <a:ext cx="678123" cy="16572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789109" y="1180193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41824" y="0"/>
                  </a:moveTo>
                  <a:lnTo>
                    <a:pt x="0" y="0"/>
                  </a:lnTo>
                  <a:lnTo>
                    <a:pt x="0" y="20883"/>
                  </a:lnTo>
                  <a:lnTo>
                    <a:pt x="41824" y="20883"/>
                  </a:lnTo>
                  <a:lnTo>
                    <a:pt x="4182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18445" y="72076"/>
              <a:ext cx="539506" cy="59253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519" y="16509"/>
              <a:ext cx="1327150" cy="1361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6730"/>
            <a:chOff x="0" y="0"/>
            <a:chExt cx="12192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67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5409" y="147320"/>
              <a:ext cx="1666240" cy="76072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0410" y="1192529"/>
            <a:ext cx="1898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Qualit</a:t>
            </a:r>
            <a:r>
              <a:rPr sz="1800" dirty="0">
                <a:latin typeface="Times New Roman"/>
                <a:cs typeface="Times New Roman"/>
              </a:rPr>
              <a:t>y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Assurance: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10410" y="1741170"/>
            <a:ext cx="7875905" cy="414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Establish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mechanisms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for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ensuring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the quality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of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training.</a:t>
            </a:r>
            <a:endParaRPr sz="180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Regular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audits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of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training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materials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and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methods.</a:t>
            </a:r>
            <a:endParaRPr sz="180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Peer</a:t>
            </a:r>
            <a:r>
              <a:rPr sz="1800" spc="-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reviews</a:t>
            </a:r>
            <a:r>
              <a:rPr sz="1800" spc="-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for</a:t>
            </a:r>
            <a:r>
              <a:rPr sz="1800" spc="-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trainers.</a:t>
            </a:r>
            <a:endParaRPr sz="180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Continuous</a:t>
            </a:r>
            <a:r>
              <a:rPr sz="1800" spc="-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improvement</a:t>
            </a:r>
            <a:r>
              <a:rPr sz="18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based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on</a:t>
            </a:r>
            <a:r>
              <a:rPr sz="1800" spc="-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feedback.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Risk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Management: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Identify potential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risks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to the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project's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efficacy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and develop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mitigation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strategies.</a:t>
            </a:r>
            <a:endParaRPr sz="180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Staff</a:t>
            </a:r>
            <a:r>
              <a:rPr sz="1800" spc="-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374151"/>
                </a:solidFill>
                <a:latin typeface="Times New Roman"/>
                <a:cs typeface="Times New Roman"/>
              </a:rPr>
              <a:t>turnover.</a:t>
            </a:r>
            <a:endParaRPr sz="180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Changes</a:t>
            </a:r>
            <a:r>
              <a:rPr sz="1800" spc="-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in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industry</a:t>
            </a:r>
            <a:r>
              <a:rPr sz="1800" spc="-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requirements.</a:t>
            </a:r>
            <a:endParaRPr sz="1800">
              <a:latin typeface="Times New Roman"/>
              <a:cs typeface="Times New Roman"/>
            </a:endParaRPr>
          </a:p>
          <a:p>
            <a:pPr marL="812800" indent="-342900">
              <a:lnSpc>
                <a:spcPts val="216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Technological</a:t>
            </a:r>
            <a:r>
              <a:rPr sz="1800" spc="-4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disruptions.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Budget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Monitoring: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Include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budgetary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component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to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ensure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financial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resources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are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allocated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374151"/>
                </a:solidFill>
                <a:latin typeface="Times New Roman"/>
                <a:cs typeface="Times New Roman"/>
              </a:rPr>
              <a:t>effectively.</a:t>
            </a:r>
            <a:endParaRPr sz="180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Regular</a:t>
            </a:r>
            <a:r>
              <a:rPr sz="1800" spc="-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reviews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of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budget</a:t>
            </a:r>
            <a:r>
              <a:rPr sz="1800" spc="-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vs.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actual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expenses.</a:t>
            </a:r>
            <a:endParaRPr sz="180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Adjustments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based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on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evolving</a:t>
            </a:r>
            <a:r>
              <a:rPr sz="1800" spc="-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needs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6519" y="16509"/>
            <a:ext cx="6439535" cy="1361440"/>
            <a:chOff x="96519" y="16509"/>
            <a:chExt cx="6439535" cy="136144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0744" y="782218"/>
              <a:ext cx="190884" cy="23837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44091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4091" y="230207"/>
                  </a:lnTo>
                  <a:lnTo>
                    <a:pt x="44091" y="187529"/>
                  </a:lnTo>
                  <a:lnTo>
                    <a:pt x="64090" y="166184"/>
                  </a:lnTo>
                  <a:lnTo>
                    <a:pt x="108182" y="230207"/>
                  </a:lnTo>
                  <a:lnTo>
                    <a:pt x="163178" y="230207"/>
                  </a:lnTo>
                  <a:lnTo>
                    <a:pt x="95000" y="138943"/>
                  </a:lnTo>
                  <a:lnTo>
                    <a:pt x="161357" y="63566"/>
                  </a:lnTo>
                  <a:lnTo>
                    <a:pt x="107263" y="63566"/>
                  </a:lnTo>
                  <a:lnTo>
                    <a:pt x="44091" y="137580"/>
                  </a:lnTo>
                  <a:lnTo>
                    <a:pt x="44091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108182" y="230207"/>
                  </a:moveTo>
                  <a:lnTo>
                    <a:pt x="64090" y="166184"/>
                  </a:lnTo>
                  <a:lnTo>
                    <a:pt x="44091" y="187529"/>
                  </a:lnTo>
                  <a:lnTo>
                    <a:pt x="44091" y="230207"/>
                  </a:lnTo>
                  <a:lnTo>
                    <a:pt x="0" y="230207"/>
                  </a:lnTo>
                  <a:lnTo>
                    <a:pt x="0" y="0"/>
                  </a:lnTo>
                  <a:lnTo>
                    <a:pt x="44091" y="0"/>
                  </a:lnTo>
                  <a:lnTo>
                    <a:pt x="44091" y="137580"/>
                  </a:lnTo>
                  <a:lnTo>
                    <a:pt x="107263" y="63566"/>
                  </a:lnTo>
                  <a:lnTo>
                    <a:pt x="161357" y="63566"/>
                  </a:lnTo>
                  <a:lnTo>
                    <a:pt x="95000" y="138943"/>
                  </a:lnTo>
                  <a:lnTo>
                    <a:pt x="163178" y="230207"/>
                  </a:lnTo>
                  <a:lnTo>
                    <a:pt x="108182" y="230207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01378" y="786072"/>
              <a:ext cx="49530" cy="230504"/>
            </a:xfrm>
            <a:custGeom>
              <a:avLst/>
              <a:gdLst/>
              <a:ahLst/>
              <a:cxnLst/>
              <a:rect l="l" t="t" r="r" b="b"/>
              <a:pathLst>
                <a:path w="49529" h="230505">
                  <a:moveTo>
                    <a:pt x="49098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9098" y="230207"/>
                  </a:lnTo>
                  <a:lnTo>
                    <a:pt x="4909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4791" y="844883"/>
              <a:ext cx="157708" cy="1716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4323" y="785850"/>
              <a:ext cx="170439" cy="2347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8179" y="70369"/>
                  </a:moveTo>
                  <a:lnTo>
                    <a:pt x="4093" y="70369"/>
                  </a:lnTo>
                  <a:lnTo>
                    <a:pt x="4093" y="237010"/>
                  </a:lnTo>
                  <a:lnTo>
                    <a:pt x="48179" y="237010"/>
                  </a:lnTo>
                  <a:lnTo>
                    <a:pt x="48179" y="70369"/>
                  </a:lnTo>
                  <a:close/>
                </a:path>
                <a:path w="52704" h="237490">
                  <a:moveTo>
                    <a:pt x="25913" y="0"/>
                  </a:moveTo>
                  <a:lnTo>
                    <a:pt x="0" y="25872"/>
                  </a:lnTo>
                  <a:lnTo>
                    <a:pt x="1364" y="34049"/>
                  </a:lnTo>
                  <a:lnTo>
                    <a:pt x="5007" y="41309"/>
                  </a:lnTo>
                  <a:lnTo>
                    <a:pt x="10904" y="47211"/>
                  </a:lnTo>
                  <a:lnTo>
                    <a:pt x="17732" y="50843"/>
                  </a:lnTo>
                  <a:lnTo>
                    <a:pt x="25913" y="52218"/>
                  </a:lnTo>
                  <a:lnTo>
                    <a:pt x="34095" y="50843"/>
                  </a:lnTo>
                  <a:lnTo>
                    <a:pt x="41368" y="47211"/>
                  </a:lnTo>
                  <a:lnTo>
                    <a:pt x="47277" y="41309"/>
                  </a:lnTo>
                  <a:lnTo>
                    <a:pt x="50908" y="34049"/>
                  </a:lnTo>
                  <a:lnTo>
                    <a:pt x="52272" y="25872"/>
                  </a:lnTo>
                  <a:lnTo>
                    <a:pt x="50908" y="17712"/>
                  </a:lnTo>
                  <a:lnTo>
                    <a:pt x="47277" y="10435"/>
                  </a:lnTo>
                  <a:lnTo>
                    <a:pt x="41368" y="4989"/>
                  </a:lnTo>
                  <a:lnTo>
                    <a:pt x="34095" y="1357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093" y="237010"/>
                  </a:moveTo>
                  <a:lnTo>
                    <a:pt x="4093" y="70369"/>
                  </a:lnTo>
                  <a:lnTo>
                    <a:pt x="48179" y="70369"/>
                  </a:lnTo>
                  <a:lnTo>
                    <a:pt x="48179" y="237010"/>
                  </a:lnTo>
                  <a:lnTo>
                    <a:pt x="4093" y="237010"/>
                  </a:lnTo>
                  <a:close/>
                </a:path>
                <a:path w="52704" h="237490">
                  <a:moveTo>
                    <a:pt x="0" y="25872"/>
                  </a:moveTo>
                  <a:lnTo>
                    <a:pt x="25913" y="0"/>
                  </a:lnTo>
                  <a:lnTo>
                    <a:pt x="34095" y="1357"/>
                  </a:lnTo>
                  <a:lnTo>
                    <a:pt x="41368" y="4989"/>
                  </a:lnTo>
                  <a:lnTo>
                    <a:pt x="47277" y="10435"/>
                  </a:lnTo>
                  <a:lnTo>
                    <a:pt x="50908" y="17712"/>
                  </a:lnTo>
                  <a:lnTo>
                    <a:pt x="52272" y="25872"/>
                  </a:lnTo>
                  <a:lnTo>
                    <a:pt x="50908" y="34049"/>
                  </a:lnTo>
                  <a:lnTo>
                    <a:pt x="47277" y="41309"/>
                  </a:lnTo>
                  <a:lnTo>
                    <a:pt x="41368" y="47211"/>
                  </a:lnTo>
                  <a:lnTo>
                    <a:pt x="34095" y="50843"/>
                  </a:lnTo>
                  <a:lnTo>
                    <a:pt x="25913" y="52218"/>
                  </a:lnTo>
                  <a:lnTo>
                    <a:pt x="17732" y="50843"/>
                  </a:lnTo>
                  <a:lnTo>
                    <a:pt x="10904" y="47211"/>
                  </a:lnTo>
                  <a:lnTo>
                    <a:pt x="5007" y="41309"/>
                  </a:lnTo>
                  <a:lnTo>
                    <a:pt x="1364" y="34049"/>
                  </a:lnTo>
                  <a:lnTo>
                    <a:pt x="0" y="25872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5226" y="844883"/>
              <a:ext cx="155430" cy="17570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ln w="31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solidFill>
              <a:srgbClr val="0D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ln w="3175">
              <a:solidFill>
                <a:srgbClr val="0D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42107" y="1092791"/>
              <a:ext cx="727224" cy="14983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57528" y="1135475"/>
              <a:ext cx="678123" cy="16572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789109" y="1180193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41824" y="0"/>
                  </a:moveTo>
                  <a:lnTo>
                    <a:pt x="0" y="0"/>
                  </a:lnTo>
                  <a:lnTo>
                    <a:pt x="0" y="20883"/>
                  </a:lnTo>
                  <a:lnTo>
                    <a:pt x="41824" y="20883"/>
                  </a:lnTo>
                  <a:lnTo>
                    <a:pt x="4182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18445" y="72076"/>
              <a:ext cx="539506" cy="59253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519" y="16509"/>
              <a:ext cx="1327150" cy="1361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6730"/>
            <a:chOff x="0" y="0"/>
            <a:chExt cx="12192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67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5409" y="406400"/>
              <a:ext cx="1666240" cy="76072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75461" y="1192529"/>
            <a:ext cx="2056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imeline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Adhe</a:t>
            </a:r>
            <a:r>
              <a:rPr sz="1800" spc="-35" dirty="0">
                <a:latin typeface="Times New Roman"/>
                <a:cs typeface="Times New Roman"/>
              </a:rPr>
              <a:t>r</a:t>
            </a:r>
            <a:r>
              <a:rPr sz="1800" spc="-5" dirty="0">
                <a:latin typeface="Times New Roman"/>
                <a:cs typeface="Times New Roman"/>
              </a:rPr>
              <a:t>ence: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5461" y="1741170"/>
            <a:ext cx="7587615" cy="441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Monitor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project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timelines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to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ensure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timely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completion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of training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programs.</a:t>
            </a:r>
            <a:endParaRPr sz="1800">
              <a:latin typeface="Times New Roman"/>
              <a:cs typeface="Times New Roman"/>
            </a:endParaRPr>
          </a:p>
          <a:p>
            <a:pPr marL="812165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Regular</a:t>
            </a:r>
            <a:r>
              <a:rPr sz="1800" spc="-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checkpoints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for</a:t>
            </a:r>
            <a:r>
              <a:rPr sz="1800" spc="-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each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phase</a:t>
            </a:r>
            <a:r>
              <a:rPr sz="1800" spc="-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of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project.</a:t>
            </a:r>
            <a:endParaRPr sz="1800">
              <a:latin typeface="Times New Roman"/>
              <a:cs typeface="Times New Roman"/>
            </a:endParaRPr>
          </a:p>
          <a:p>
            <a:pPr marL="812165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Adjustments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to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timelines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if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necessary.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Times New Roman"/>
                <a:cs typeface="Times New Roman"/>
              </a:rPr>
              <a:t>Continuous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Improvement: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Establish</a:t>
            </a:r>
            <a:r>
              <a:rPr sz="18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a</a:t>
            </a:r>
            <a:r>
              <a:rPr sz="18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process</a:t>
            </a:r>
            <a:r>
              <a:rPr sz="18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for</a:t>
            </a:r>
            <a:r>
              <a:rPr sz="18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incorporating</a:t>
            </a:r>
            <a:r>
              <a:rPr sz="18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lessons</a:t>
            </a:r>
            <a:r>
              <a:rPr sz="18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learned</a:t>
            </a:r>
            <a:r>
              <a:rPr sz="18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into</a:t>
            </a:r>
            <a:r>
              <a:rPr sz="18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future</a:t>
            </a:r>
            <a:r>
              <a:rPr sz="1800" spc="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training</a:t>
            </a:r>
            <a:r>
              <a:rPr sz="18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programs.</a:t>
            </a:r>
            <a:endParaRPr sz="1800">
              <a:latin typeface="Times New Roman"/>
              <a:cs typeface="Times New Roman"/>
            </a:endParaRPr>
          </a:p>
          <a:p>
            <a:pPr marL="812165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Post-implementation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reviews.</a:t>
            </a:r>
            <a:endParaRPr sz="1800">
              <a:latin typeface="Times New Roman"/>
              <a:cs typeface="Times New Roman"/>
            </a:endParaRPr>
          </a:p>
          <a:p>
            <a:pPr marL="812165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Feedback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sessions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with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trainers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participants.</a:t>
            </a:r>
            <a:endParaRPr sz="1800">
              <a:latin typeface="Times New Roman"/>
              <a:cs typeface="Times New Roman"/>
            </a:endParaRPr>
          </a:p>
          <a:p>
            <a:pPr marL="812165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Incorporating</a:t>
            </a:r>
            <a:r>
              <a:rPr sz="1800" spc="-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industry</a:t>
            </a:r>
            <a:r>
              <a:rPr sz="1800" spc="-3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best</a:t>
            </a:r>
            <a:r>
              <a:rPr sz="1800" spc="-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practices.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Evaluation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and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Review: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Plan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for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formal</a:t>
            </a:r>
            <a:r>
              <a:rPr sz="18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evaluations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at</a:t>
            </a:r>
            <a:r>
              <a:rPr sz="18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key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milestones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to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assess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overall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project</a:t>
            </a:r>
            <a:r>
              <a:rPr sz="18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374151"/>
                </a:solidFill>
                <a:latin typeface="Times New Roman"/>
                <a:cs typeface="Times New Roman"/>
              </a:rPr>
              <a:t>efficacy.</a:t>
            </a:r>
            <a:endParaRPr sz="1800">
              <a:latin typeface="Times New Roman"/>
              <a:cs typeface="Times New Roman"/>
            </a:endParaRPr>
          </a:p>
          <a:p>
            <a:pPr marL="812165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External</a:t>
            </a:r>
            <a:r>
              <a:rPr sz="1800" spc="-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evaluations,</a:t>
            </a:r>
            <a:r>
              <a:rPr sz="1800" spc="-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if</a:t>
            </a:r>
            <a:r>
              <a:rPr sz="1800" spc="-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applicable.</a:t>
            </a:r>
            <a:endParaRPr sz="1800">
              <a:latin typeface="Times New Roman"/>
              <a:cs typeface="Times New Roman"/>
            </a:endParaRPr>
          </a:p>
          <a:p>
            <a:pPr marL="812165" indent="-342900">
              <a:lnSpc>
                <a:spcPct val="100000"/>
              </a:lnSpc>
              <a:buAutoNum type="alphaLcParenR"/>
              <a:tabLst>
                <a:tab pos="812165" algn="l"/>
                <a:tab pos="812800" algn="l"/>
              </a:tabLst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Internal</a:t>
            </a:r>
            <a:r>
              <a:rPr sz="1800" spc="-3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project</a:t>
            </a:r>
            <a:r>
              <a:rPr sz="1800" spc="-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reviews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40744" y="72076"/>
            <a:ext cx="1495425" cy="1229360"/>
            <a:chOff x="5040744" y="72076"/>
            <a:chExt cx="1495425" cy="122936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0744" y="782218"/>
              <a:ext cx="190884" cy="23837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44091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4091" y="230207"/>
                  </a:lnTo>
                  <a:lnTo>
                    <a:pt x="44091" y="187529"/>
                  </a:lnTo>
                  <a:lnTo>
                    <a:pt x="64090" y="166184"/>
                  </a:lnTo>
                  <a:lnTo>
                    <a:pt x="108182" y="230207"/>
                  </a:lnTo>
                  <a:lnTo>
                    <a:pt x="163178" y="230207"/>
                  </a:lnTo>
                  <a:lnTo>
                    <a:pt x="95000" y="138943"/>
                  </a:lnTo>
                  <a:lnTo>
                    <a:pt x="161357" y="63566"/>
                  </a:lnTo>
                  <a:lnTo>
                    <a:pt x="107263" y="63566"/>
                  </a:lnTo>
                  <a:lnTo>
                    <a:pt x="44091" y="137580"/>
                  </a:lnTo>
                  <a:lnTo>
                    <a:pt x="44091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108182" y="230207"/>
                  </a:moveTo>
                  <a:lnTo>
                    <a:pt x="64090" y="166184"/>
                  </a:lnTo>
                  <a:lnTo>
                    <a:pt x="44091" y="187529"/>
                  </a:lnTo>
                  <a:lnTo>
                    <a:pt x="44091" y="230207"/>
                  </a:lnTo>
                  <a:lnTo>
                    <a:pt x="0" y="230207"/>
                  </a:lnTo>
                  <a:lnTo>
                    <a:pt x="0" y="0"/>
                  </a:lnTo>
                  <a:lnTo>
                    <a:pt x="44091" y="0"/>
                  </a:lnTo>
                  <a:lnTo>
                    <a:pt x="44091" y="137580"/>
                  </a:lnTo>
                  <a:lnTo>
                    <a:pt x="107263" y="63566"/>
                  </a:lnTo>
                  <a:lnTo>
                    <a:pt x="161357" y="63566"/>
                  </a:lnTo>
                  <a:lnTo>
                    <a:pt x="95000" y="138943"/>
                  </a:lnTo>
                  <a:lnTo>
                    <a:pt x="163178" y="230207"/>
                  </a:lnTo>
                  <a:lnTo>
                    <a:pt x="108182" y="230207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01378" y="786072"/>
              <a:ext cx="49530" cy="230504"/>
            </a:xfrm>
            <a:custGeom>
              <a:avLst/>
              <a:gdLst/>
              <a:ahLst/>
              <a:cxnLst/>
              <a:rect l="l" t="t" r="r" b="b"/>
              <a:pathLst>
                <a:path w="49529" h="230505">
                  <a:moveTo>
                    <a:pt x="49098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9098" y="230207"/>
                  </a:lnTo>
                  <a:lnTo>
                    <a:pt x="4909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4791" y="844883"/>
              <a:ext cx="157708" cy="1716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4323" y="785850"/>
              <a:ext cx="170439" cy="2347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8179" y="70369"/>
                  </a:moveTo>
                  <a:lnTo>
                    <a:pt x="4093" y="70369"/>
                  </a:lnTo>
                  <a:lnTo>
                    <a:pt x="4093" y="237010"/>
                  </a:lnTo>
                  <a:lnTo>
                    <a:pt x="48179" y="237010"/>
                  </a:lnTo>
                  <a:lnTo>
                    <a:pt x="48179" y="70369"/>
                  </a:lnTo>
                  <a:close/>
                </a:path>
                <a:path w="52704" h="237490">
                  <a:moveTo>
                    <a:pt x="25913" y="0"/>
                  </a:moveTo>
                  <a:lnTo>
                    <a:pt x="0" y="25872"/>
                  </a:lnTo>
                  <a:lnTo>
                    <a:pt x="1364" y="34049"/>
                  </a:lnTo>
                  <a:lnTo>
                    <a:pt x="5007" y="41309"/>
                  </a:lnTo>
                  <a:lnTo>
                    <a:pt x="10904" y="47211"/>
                  </a:lnTo>
                  <a:lnTo>
                    <a:pt x="17732" y="50843"/>
                  </a:lnTo>
                  <a:lnTo>
                    <a:pt x="25913" y="52218"/>
                  </a:lnTo>
                  <a:lnTo>
                    <a:pt x="34095" y="50843"/>
                  </a:lnTo>
                  <a:lnTo>
                    <a:pt x="41368" y="47211"/>
                  </a:lnTo>
                  <a:lnTo>
                    <a:pt x="47277" y="41309"/>
                  </a:lnTo>
                  <a:lnTo>
                    <a:pt x="50908" y="34049"/>
                  </a:lnTo>
                  <a:lnTo>
                    <a:pt x="52272" y="25872"/>
                  </a:lnTo>
                  <a:lnTo>
                    <a:pt x="50908" y="17712"/>
                  </a:lnTo>
                  <a:lnTo>
                    <a:pt x="47277" y="10435"/>
                  </a:lnTo>
                  <a:lnTo>
                    <a:pt x="41368" y="4989"/>
                  </a:lnTo>
                  <a:lnTo>
                    <a:pt x="34095" y="1357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093" y="237010"/>
                  </a:moveTo>
                  <a:lnTo>
                    <a:pt x="4093" y="70369"/>
                  </a:lnTo>
                  <a:lnTo>
                    <a:pt x="48179" y="70369"/>
                  </a:lnTo>
                  <a:lnTo>
                    <a:pt x="48179" y="237010"/>
                  </a:lnTo>
                  <a:lnTo>
                    <a:pt x="4093" y="237010"/>
                  </a:lnTo>
                  <a:close/>
                </a:path>
                <a:path w="52704" h="237490">
                  <a:moveTo>
                    <a:pt x="0" y="25872"/>
                  </a:moveTo>
                  <a:lnTo>
                    <a:pt x="25913" y="0"/>
                  </a:lnTo>
                  <a:lnTo>
                    <a:pt x="34095" y="1357"/>
                  </a:lnTo>
                  <a:lnTo>
                    <a:pt x="41368" y="4989"/>
                  </a:lnTo>
                  <a:lnTo>
                    <a:pt x="47277" y="10435"/>
                  </a:lnTo>
                  <a:lnTo>
                    <a:pt x="50908" y="17712"/>
                  </a:lnTo>
                  <a:lnTo>
                    <a:pt x="52272" y="25872"/>
                  </a:lnTo>
                  <a:lnTo>
                    <a:pt x="50908" y="34049"/>
                  </a:lnTo>
                  <a:lnTo>
                    <a:pt x="47277" y="41309"/>
                  </a:lnTo>
                  <a:lnTo>
                    <a:pt x="41368" y="47211"/>
                  </a:lnTo>
                  <a:lnTo>
                    <a:pt x="34095" y="50843"/>
                  </a:lnTo>
                  <a:lnTo>
                    <a:pt x="25913" y="52218"/>
                  </a:lnTo>
                  <a:lnTo>
                    <a:pt x="17732" y="50843"/>
                  </a:lnTo>
                  <a:lnTo>
                    <a:pt x="10904" y="47211"/>
                  </a:lnTo>
                  <a:lnTo>
                    <a:pt x="5007" y="41309"/>
                  </a:lnTo>
                  <a:lnTo>
                    <a:pt x="1364" y="34049"/>
                  </a:lnTo>
                  <a:lnTo>
                    <a:pt x="0" y="25872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5227" y="844883"/>
              <a:ext cx="155430" cy="17570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ln w="31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solidFill>
              <a:srgbClr val="0D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ln w="3175">
              <a:solidFill>
                <a:srgbClr val="0D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13217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13217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42107" y="1092791"/>
              <a:ext cx="727224" cy="14983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57528" y="1135475"/>
              <a:ext cx="678123" cy="16572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789109" y="1180193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41824" y="0"/>
                  </a:moveTo>
                  <a:lnTo>
                    <a:pt x="0" y="0"/>
                  </a:lnTo>
                  <a:lnTo>
                    <a:pt x="0" y="20883"/>
                  </a:lnTo>
                  <a:lnTo>
                    <a:pt x="41824" y="20883"/>
                  </a:lnTo>
                  <a:lnTo>
                    <a:pt x="4182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18445" y="72076"/>
              <a:ext cx="539506" cy="592531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6519" y="16509"/>
            <a:ext cx="1327150" cy="13614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65409" y="177800"/>
            <a:ext cx="1666240" cy="76072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64272" y="1192529"/>
            <a:ext cx="9377680" cy="441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Legal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and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Ethical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Compliance: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Ensure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that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all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aspects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of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project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adhere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to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legal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and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ethical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standards.</a:t>
            </a:r>
            <a:endParaRPr sz="1800">
              <a:latin typeface="Times New Roman"/>
              <a:cs typeface="Times New Roman"/>
            </a:endParaRPr>
          </a:p>
          <a:p>
            <a:pPr marL="469900" marR="4779645">
              <a:lnSpc>
                <a:spcPct val="100000"/>
              </a:lnSpc>
            </a:pP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Compliance</a:t>
            </a:r>
            <a:r>
              <a:rPr sz="1800" spc="-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with</a:t>
            </a:r>
            <a:r>
              <a:rPr sz="1800" spc="-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data</a:t>
            </a:r>
            <a:r>
              <a:rPr sz="1800" spc="-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protection</a:t>
            </a:r>
            <a:r>
              <a:rPr sz="1800" spc="-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regulations. </a:t>
            </a:r>
            <a:r>
              <a:rPr sz="1800" spc="-434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Adherence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to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fair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employment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practices.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Sustainability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Plan:</a:t>
            </a:r>
            <a:endParaRPr sz="1800">
              <a:latin typeface="Times New Roman"/>
              <a:cs typeface="Times New Roman"/>
            </a:endParaRPr>
          </a:p>
          <a:p>
            <a:pPr marL="12700" marR="537845">
              <a:lnSpc>
                <a:spcPct val="100000"/>
              </a:lnSpc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Develop strategies for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sustaining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impact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of the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skill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development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training beyond</a:t>
            </a:r>
            <a:r>
              <a:rPr sz="1800" spc="-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the project </a:t>
            </a:r>
            <a:r>
              <a:rPr sz="1800" spc="-434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timeline.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Alumni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networks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ongoing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support.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Integration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of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training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into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existing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education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systems.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Adaptation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to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Change: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Create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framework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for adapting the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monitoring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plan in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response to unforeseen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changes or challenges.</a:t>
            </a:r>
            <a:endParaRPr sz="1800">
              <a:latin typeface="Times New Roman"/>
              <a:cs typeface="Times New Roman"/>
            </a:endParaRPr>
          </a:p>
          <a:p>
            <a:pPr marL="469900" marR="4729480">
              <a:lnSpc>
                <a:spcPct val="100000"/>
              </a:lnSpc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Flexible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monitoring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tools and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methodologies. </a:t>
            </a:r>
            <a:r>
              <a:rPr sz="1800" spc="-434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Regular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risk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assessment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40744" y="72076"/>
            <a:ext cx="1495425" cy="1229360"/>
            <a:chOff x="5040744" y="72076"/>
            <a:chExt cx="1495425" cy="12293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0744" y="782218"/>
              <a:ext cx="190884" cy="23837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44091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4091" y="230207"/>
                  </a:lnTo>
                  <a:lnTo>
                    <a:pt x="44091" y="187529"/>
                  </a:lnTo>
                  <a:lnTo>
                    <a:pt x="64090" y="166184"/>
                  </a:lnTo>
                  <a:lnTo>
                    <a:pt x="108182" y="230207"/>
                  </a:lnTo>
                  <a:lnTo>
                    <a:pt x="163178" y="230207"/>
                  </a:lnTo>
                  <a:lnTo>
                    <a:pt x="95000" y="138943"/>
                  </a:lnTo>
                  <a:lnTo>
                    <a:pt x="161357" y="63566"/>
                  </a:lnTo>
                  <a:lnTo>
                    <a:pt x="107263" y="63566"/>
                  </a:lnTo>
                  <a:lnTo>
                    <a:pt x="44091" y="137580"/>
                  </a:lnTo>
                  <a:lnTo>
                    <a:pt x="44091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108182" y="230207"/>
                  </a:moveTo>
                  <a:lnTo>
                    <a:pt x="64090" y="166184"/>
                  </a:lnTo>
                  <a:lnTo>
                    <a:pt x="44091" y="187529"/>
                  </a:lnTo>
                  <a:lnTo>
                    <a:pt x="44091" y="230207"/>
                  </a:lnTo>
                  <a:lnTo>
                    <a:pt x="0" y="230207"/>
                  </a:lnTo>
                  <a:lnTo>
                    <a:pt x="0" y="0"/>
                  </a:lnTo>
                  <a:lnTo>
                    <a:pt x="44091" y="0"/>
                  </a:lnTo>
                  <a:lnTo>
                    <a:pt x="44091" y="137580"/>
                  </a:lnTo>
                  <a:lnTo>
                    <a:pt x="107263" y="63566"/>
                  </a:lnTo>
                  <a:lnTo>
                    <a:pt x="161357" y="63566"/>
                  </a:lnTo>
                  <a:lnTo>
                    <a:pt x="95000" y="138943"/>
                  </a:lnTo>
                  <a:lnTo>
                    <a:pt x="163178" y="230207"/>
                  </a:lnTo>
                  <a:lnTo>
                    <a:pt x="108182" y="230207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01378" y="786072"/>
              <a:ext cx="49530" cy="230504"/>
            </a:xfrm>
            <a:custGeom>
              <a:avLst/>
              <a:gdLst/>
              <a:ahLst/>
              <a:cxnLst/>
              <a:rect l="l" t="t" r="r" b="b"/>
              <a:pathLst>
                <a:path w="49529" h="230505">
                  <a:moveTo>
                    <a:pt x="49098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9098" y="230207"/>
                  </a:lnTo>
                  <a:lnTo>
                    <a:pt x="4909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4791" y="844883"/>
              <a:ext cx="157708" cy="1716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4323" y="785850"/>
              <a:ext cx="170439" cy="2347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8179" y="70369"/>
                  </a:moveTo>
                  <a:lnTo>
                    <a:pt x="4093" y="70369"/>
                  </a:lnTo>
                  <a:lnTo>
                    <a:pt x="4093" y="237010"/>
                  </a:lnTo>
                  <a:lnTo>
                    <a:pt x="48179" y="237010"/>
                  </a:lnTo>
                  <a:lnTo>
                    <a:pt x="48179" y="70369"/>
                  </a:lnTo>
                  <a:close/>
                </a:path>
                <a:path w="52704" h="237490">
                  <a:moveTo>
                    <a:pt x="25913" y="0"/>
                  </a:moveTo>
                  <a:lnTo>
                    <a:pt x="0" y="25872"/>
                  </a:lnTo>
                  <a:lnTo>
                    <a:pt x="1364" y="34049"/>
                  </a:lnTo>
                  <a:lnTo>
                    <a:pt x="5007" y="41309"/>
                  </a:lnTo>
                  <a:lnTo>
                    <a:pt x="10904" y="47211"/>
                  </a:lnTo>
                  <a:lnTo>
                    <a:pt x="17732" y="50843"/>
                  </a:lnTo>
                  <a:lnTo>
                    <a:pt x="25913" y="52218"/>
                  </a:lnTo>
                  <a:lnTo>
                    <a:pt x="34095" y="50843"/>
                  </a:lnTo>
                  <a:lnTo>
                    <a:pt x="41368" y="47211"/>
                  </a:lnTo>
                  <a:lnTo>
                    <a:pt x="47277" y="41309"/>
                  </a:lnTo>
                  <a:lnTo>
                    <a:pt x="50908" y="34049"/>
                  </a:lnTo>
                  <a:lnTo>
                    <a:pt x="52272" y="25872"/>
                  </a:lnTo>
                  <a:lnTo>
                    <a:pt x="50908" y="17712"/>
                  </a:lnTo>
                  <a:lnTo>
                    <a:pt x="47277" y="10435"/>
                  </a:lnTo>
                  <a:lnTo>
                    <a:pt x="41368" y="4989"/>
                  </a:lnTo>
                  <a:lnTo>
                    <a:pt x="34095" y="1357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093" y="237010"/>
                  </a:moveTo>
                  <a:lnTo>
                    <a:pt x="4093" y="70369"/>
                  </a:lnTo>
                  <a:lnTo>
                    <a:pt x="48179" y="70369"/>
                  </a:lnTo>
                  <a:lnTo>
                    <a:pt x="48179" y="237010"/>
                  </a:lnTo>
                  <a:lnTo>
                    <a:pt x="4093" y="237010"/>
                  </a:lnTo>
                  <a:close/>
                </a:path>
                <a:path w="52704" h="237490">
                  <a:moveTo>
                    <a:pt x="0" y="25872"/>
                  </a:moveTo>
                  <a:lnTo>
                    <a:pt x="25913" y="0"/>
                  </a:lnTo>
                  <a:lnTo>
                    <a:pt x="34095" y="1357"/>
                  </a:lnTo>
                  <a:lnTo>
                    <a:pt x="41368" y="4989"/>
                  </a:lnTo>
                  <a:lnTo>
                    <a:pt x="47277" y="10435"/>
                  </a:lnTo>
                  <a:lnTo>
                    <a:pt x="50908" y="17712"/>
                  </a:lnTo>
                  <a:lnTo>
                    <a:pt x="52272" y="25872"/>
                  </a:lnTo>
                  <a:lnTo>
                    <a:pt x="50908" y="34049"/>
                  </a:lnTo>
                  <a:lnTo>
                    <a:pt x="47277" y="41309"/>
                  </a:lnTo>
                  <a:lnTo>
                    <a:pt x="41368" y="47211"/>
                  </a:lnTo>
                  <a:lnTo>
                    <a:pt x="34095" y="50843"/>
                  </a:lnTo>
                  <a:lnTo>
                    <a:pt x="25913" y="52218"/>
                  </a:lnTo>
                  <a:lnTo>
                    <a:pt x="17732" y="50843"/>
                  </a:lnTo>
                  <a:lnTo>
                    <a:pt x="10904" y="47211"/>
                  </a:lnTo>
                  <a:lnTo>
                    <a:pt x="5007" y="41309"/>
                  </a:lnTo>
                  <a:lnTo>
                    <a:pt x="1364" y="34049"/>
                  </a:lnTo>
                  <a:lnTo>
                    <a:pt x="0" y="25872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5227" y="844883"/>
              <a:ext cx="155430" cy="17570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ln w="31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solidFill>
              <a:srgbClr val="0D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ln w="3175">
              <a:solidFill>
                <a:srgbClr val="0D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13217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13217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2107" y="1092791"/>
              <a:ext cx="727224" cy="14983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57528" y="1135475"/>
              <a:ext cx="678123" cy="16572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789109" y="1180193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41824" y="0"/>
                  </a:moveTo>
                  <a:lnTo>
                    <a:pt x="0" y="0"/>
                  </a:lnTo>
                  <a:lnTo>
                    <a:pt x="0" y="20883"/>
                  </a:lnTo>
                  <a:lnTo>
                    <a:pt x="41824" y="20883"/>
                  </a:lnTo>
                  <a:lnTo>
                    <a:pt x="4182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18445" y="72076"/>
              <a:ext cx="539506" cy="592531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19" y="16509"/>
            <a:ext cx="1327150" cy="136144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4129"/>
            <a:ext cx="12166600" cy="6833870"/>
            <a:chOff x="0" y="24129"/>
            <a:chExt cx="12166600" cy="68338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4129"/>
              <a:ext cx="12166600" cy="68338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5409" y="147319"/>
              <a:ext cx="1666240" cy="7607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300" y="1256029"/>
              <a:ext cx="9408160" cy="109601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36139" y="1531365"/>
            <a:ext cx="7645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EXISTING</a:t>
            </a:r>
            <a:r>
              <a:rPr sz="2400" spc="-15" dirty="0"/>
              <a:t> </a:t>
            </a:r>
            <a:r>
              <a:rPr sz="2400" spc="-10" dirty="0"/>
              <a:t>TRACKING</a:t>
            </a:r>
            <a:r>
              <a:rPr sz="2400" spc="-5" dirty="0"/>
              <a:t> </a:t>
            </a:r>
            <a:r>
              <a:rPr sz="2400" spc="-10" dirty="0"/>
              <a:t>PROCESS</a:t>
            </a:r>
            <a:r>
              <a:rPr sz="2400" spc="-5" dirty="0"/>
              <a:t> </a:t>
            </a:r>
            <a:r>
              <a:rPr sz="2400" spc="-10" dirty="0"/>
              <a:t>POST</a:t>
            </a:r>
            <a:r>
              <a:rPr sz="2400" spc="-5" dirty="0"/>
              <a:t> </a:t>
            </a:r>
            <a:r>
              <a:rPr sz="2400" spc="-10" dirty="0"/>
              <a:t>PLACEMENT</a:t>
            </a:r>
            <a:r>
              <a:rPr sz="2400" dirty="0"/>
              <a:t> </a:t>
            </a:r>
            <a:r>
              <a:rPr sz="2400" spc="-5" dirty="0"/>
              <a:t>OF </a:t>
            </a:r>
            <a:r>
              <a:rPr sz="2400" spc="-15" dirty="0"/>
              <a:t>ALUMNI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724852" y="2347340"/>
            <a:ext cx="10907395" cy="3611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Existing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Tracking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Process</a:t>
            </a:r>
            <a:endParaRPr sz="1800">
              <a:latin typeface="Times New Roman"/>
              <a:cs typeface="Times New Roman"/>
            </a:endParaRPr>
          </a:p>
          <a:p>
            <a:pPr marL="645795" marR="5080" algn="just">
              <a:lnSpc>
                <a:spcPct val="100000"/>
              </a:lnSpc>
              <a:spcBef>
                <a:spcPts val="1250"/>
              </a:spcBef>
            </a:pP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Post-placement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tracking in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a skill development scheme refers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to the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process of monitoring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and assessing the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progress and 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success 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of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individuals after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they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have been placed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in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employment. This aspect of tracking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is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crucial for evaluating the 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effectiveness 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of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the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skill development program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and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ensuring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the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sustained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well-being and progress 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of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the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individuals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in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their 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chosen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careers.</a:t>
            </a:r>
            <a:r>
              <a:rPr sz="1600" spc="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Here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 are</a:t>
            </a:r>
            <a:r>
              <a:rPr sz="16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some</a:t>
            </a:r>
            <a:r>
              <a:rPr sz="16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key</a:t>
            </a:r>
            <a:r>
              <a:rPr sz="16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components</a:t>
            </a:r>
            <a:r>
              <a:rPr sz="1600" spc="3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of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 existing</a:t>
            </a:r>
            <a:r>
              <a:rPr sz="1600" spc="4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post-placement</a:t>
            </a:r>
            <a:r>
              <a:rPr sz="1600" spc="4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tracking: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>
              <a:latin typeface="Times New Roman"/>
              <a:cs typeface="Times New Roman"/>
            </a:endParaRPr>
          </a:p>
          <a:p>
            <a:pPr marL="636905" marR="5715" algn="just">
              <a:lnSpc>
                <a:spcPct val="100000"/>
              </a:lnSpc>
            </a:pPr>
            <a:r>
              <a:rPr sz="16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Job </a:t>
            </a:r>
            <a:r>
              <a:rPr sz="1600" b="1" dirty="0">
                <a:solidFill>
                  <a:srgbClr val="374151"/>
                </a:solidFill>
                <a:latin typeface="Times New Roman"/>
                <a:cs typeface="Times New Roman"/>
              </a:rPr>
              <a:t>Performance Monitoring: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This involves evaluating how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well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individuals are performing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in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their jobs after completing 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 skill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development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program. Employers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may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provide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 feedback on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skills,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 competencies,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work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 ethics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of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the 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individuals.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Times New Roman"/>
              <a:cs typeface="Times New Roman"/>
            </a:endParaRPr>
          </a:p>
          <a:p>
            <a:pPr marL="636905" marR="5715" algn="just">
              <a:lnSpc>
                <a:spcPct val="100000"/>
              </a:lnSpc>
            </a:pPr>
            <a:r>
              <a:rPr sz="16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Retention </a:t>
            </a:r>
            <a:r>
              <a:rPr sz="1600" b="1" dirty="0">
                <a:solidFill>
                  <a:srgbClr val="374151"/>
                </a:solidFill>
                <a:latin typeface="Times New Roman"/>
                <a:cs typeface="Times New Roman"/>
              </a:rPr>
              <a:t>Rates: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Post-placement tracking assesses how long individuals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stay employed in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their initial job placements.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High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retention</a:t>
            </a:r>
            <a:r>
              <a:rPr sz="1600" spc="4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rates</a:t>
            </a:r>
            <a:r>
              <a:rPr sz="1600" spc="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indicate</a:t>
            </a:r>
            <a:r>
              <a:rPr sz="1600" spc="4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that</a:t>
            </a:r>
            <a:r>
              <a:rPr sz="16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6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individuals</a:t>
            </a:r>
            <a:r>
              <a:rPr sz="1600" spc="5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are</a:t>
            </a:r>
            <a:r>
              <a:rPr sz="16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well-suited</a:t>
            </a:r>
            <a:r>
              <a:rPr sz="1600" spc="5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for</a:t>
            </a:r>
            <a:r>
              <a:rPr sz="16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their</a:t>
            </a:r>
            <a:r>
              <a:rPr sz="1600" spc="3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roles</a:t>
            </a:r>
            <a:r>
              <a:rPr sz="16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are</a:t>
            </a:r>
            <a:r>
              <a:rPr sz="16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likely</a:t>
            </a:r>
            <a:r>
              <a:rPr sz="1600" spc="3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satisfied</a:t>
            </a:r>
            <a:r>
              <a:rPr sz="1600" spc="5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with</a:t>
            </a:r>
            <a:r>
              <a:rPr sz="16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their</a:t>
            </a:r>
            <a:r>
              <a:rPr sz="1600" spc="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employment.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6519" y="16509"/>
            <a:ext cx="6439535" cy="1361440"/>
            <a:chOff x="96519" y="16509"/>
            <a:chExt cx="6439535" cy="136144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0744" y="782218"/>
              <a:ext cx="190884" cy="23837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44091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4091" y="230207"/>
                  </a:lnTo>
                  <a:lnTo>
                    <a:pt x="44091" y="187529"/>
                  </a:lnTo>
                  <a:lnTo>
                    <a:pt x="64090" y="166184"/>
                  </a:lnTo>
                  <a:lnTo>
                    <a:pt x="108182" y="230207"/>
                  </a:lnTo>
                  <a:lnTo>
                    <a:pt x="163178" y="230207"/>
                  </a:lnTo>
                  <a:lnTo>
                    <a:pt x="95000" y="138943"/>
                  </a:lnTo>
                  <a:lnTo>
                    <a:pt x="161357" y="63566"/>
                  </a:lnTo>
                  <a:lnTo>
                    <a:pt x="107263" y="63566"/>
                  </a:lnTo>
                  <a:lnTo>
                    <a:pt x="44091" y="137580"/>
                  </a:lnTo>
                  <a:lnTo>
                    <a:pt x="44091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108182" y="230207"/>
                  </a:moveTo>
                  <a:lnTo>
                    <a:pt x="64090" y="166184"/>
                  </a:lnTo>
                  <a:lnTo>
                    <a:pt x="44091" y="187529"/>
                  </a:lnTo>
                  <a:lnTo>
                    <a:pt x="44091" y="230207"/>
                  </a:lnTo>
                  <a:lnTo>
                    <a:pt x="0" y="230207"/>
                  </a:lnTo>
                  <a:lnTo>
                    <a:pt x="0" y="0"/>
                  </a:lnTo>
                  <a:lnTo>
                    <a:pt x="44091" y="0"/>
                  </a:lnTo>
                  <a:lnTo>
                    <a:pt x="44091" y="137580"/>
                  </a:lnTo>
                  <a:lnTo>
                    <a:pt x="107263" y="63566"/>
                  </a:lnTo>
                  <a:lnTo>
                    <a:pt x="161357" y="63566"/>
                  </a:lnTo>
                  <a:lnTo>
                    <a:pt x="95000" y="138943"/>
                  </a:lnTo>
                  <a:lnTo>
                    <a:pt x="163178" y="230207"/>
                  </a:lnTo>
                  <a:lnTo>
                    <a:pt x="108182" y="230207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01378" y="786072"/>
              <a:ext cx="49530" cy="230504"/>
            </a:xfrm>
            <a:custGeom>
              <a:avLst/>
              <a:gdLst/>
              <a:ahLst/>
              <a:cxnLst/>
              <a:rect l="l" t="t" r="r" b="b"/>
              <a:pathLst>
                <a:path w="49529" h="230505">
                  <a:moveTo>
                    <a:pt x="49098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9098" y="230207"/>
                  </a:lnTo>
                  <a:lnTo>
                    <a:pt x="4909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94791" y="844883"/>
              <a:ext cx="157708" cy="1716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4323" y="785850"/>
              <a:ext cx="170439" cy="23474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8179" y="70369"/>
                  </a:moveTo>
                  <a:lnTo>
                    <a:pt x="4093" y="70369"/>
                  </a:lnTo>
                  <a:lnTo>
                    <a:pt x="4093" y="237010"/>
                  </a:lnTo>
                  <a:lnTo>
                    <a:pt x="48179" y="237010"/>
                  </a:lnTo>
                  <a:lnTo>
                    <a:pt x="48179" y="70369"/>
                  </a:lnTo>
                  <a:close/>
                </a:path>
                <a:path w="52704" h="237490">
                  <a:moveTo>
                    <a:pt x="25913" y="0"/>
                  </a:moveTo>
                  <a:lnTo>
                    <a:pt x="0" y="25872"/>
                  </a:lnTo>
                  <a:lnTo>
                    <a:pt x="1364" y="34049"/>
                  </a:lnTo>
                  <a:lnTo>
                    <a:pt x="5007" y="41309"/>
                  </a:lnTo>
                  <a:lnTo>
                    <a:pt x="10904" y="47211"/>
                  </a:lnTo>
                  <a:lnTo>
                    <a:pt x="17732" y="50843"/>
                  </a:lnTo>
                  <a:lnTo>
                    <a:pt x="25913" y="52218"/>
                  </a:lnTo>
                  <a:lnTo>
                    <a:pt x="34095" y="50843"/>
                  </a:lnTo>
                  <a:lnTo>
                    <a:pt x="41368" y="47211"/>
                  </a:lnTo>
                  <a:lnTo>
                    <a:pt x="47277" y="41309"/>
                  </a:lnTo>
                  <a:lnTo>
                    <a:pt x="50908" y="34049"/>
                  </a:lnTo>
                  <a:lnTo>
                    <a:pt x="52272" y="25872"/>
                  </a:lnTo>
                  <a:lnTo>
                    <a:pt x="50908" y="17712"/>
                  </a:lnTo>
                  <a:lnTo>
                    <a:pt x="47277" y="10435"/>
                  </a:lnTo>
                  <a:lnTo>
                    <a:pt x="41368" y="4989"/>
                  </a:lnTo>
                  <a:lnTo>
                    <a:pt x="34095" y="1357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093" y="237010"/>
                  </a:moveTo>
                  <a:lnTo>
                    <a:pt x="4093" y="70369"/>
                  </a:lnTo>
                  <a:lnTo>
                    <a:pt x="48179" y="70369"/>
                  </a:lnTo>
                  <a:lnTo>
                    <a:pt x="48179" y="237010"/>
                  </a:lnTo>
                  <a:lnTo>
                    <a:pt x="4093" y="237010"/>
                  </a:lnTo>
                  <a:close/>
                </a:path>
                <a:path w="52704" h="237490">
                  <a:moveTo>
                    <a:pt x="0" y="25872"/>
                  </a:moveTo>
                  <a:lnTo>
                    <a:pt x="25913" y="0"/>
                  </a:lnTo>
                  <a:lnTo>
                    <a:pt x="34095" y="1357"/>
                  </a:lnTo>
                  <a:lnTo>
                    <a:pt x="41368" y="4989"/>
                  </a:lnTo>
                  <a:lnTo>
                    <a:pt x="47277" y="10435"/>
                  </a:lnTo>
                  <a:lnTo>
                    <a:pt x="50908" y="17712"/>
                  </a:lnTo>
                  <a:lnTo>
                    <a:pt x="52272" y="25872"/>
                  </a:lnTo>
                  <a:lnTo>
                    <a:pt x="50908" y="34049"/>
                  </a:lnTo>
                  <a:lnTo>
                    <a:pt x="47277" y="41309"/>
                  </a:lnTo>
                  <a:lnTo>
                    <a:pt x="41368" y="47211"/>
                  </a:lnTo>
                  <a:lnTo>
                    <a:pt x="34095" y="50843"/>
                  </a:lnTo>
                  <a:lnTo>
                    <a:pt x="25913" y="52218"/>
                  </a:lnTo>
                  <a:lnTo>
                    <a:pt x="17732" y="50843"/>
                  </a:lnTo>
                  <a:lnTo>
                    <a:pt x="10904" y="47211"/>
                  </a:lnTo>
                  <a:lnTo>
                    <a:pt x="5007" y="41309"/>
                  </a:lnTo>
                  <a:lnTo>
                    <a:pt x="1364" y="34049"/>
                  </a:lnTo>
                  <a:lnTo>
                    <a:pt x="0" y="25872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5226" y="844883"/>
              <a:ext cx="155430" cy="17570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ln w="31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solidFill>
              <a:srgbClr val="0D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ln w="3175">
              <a:solidFill>
                <a:srgbClr val="0D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42107" y="1092791"/>
              <a:ext cx="727224" cy="14983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7528" y="1135475"/>
              <a:ext cx="678123" cy="16572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789109" y="1180193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41824" y="0"/>
                  </a:moveTo>
                  <a:lnTo>
                    <a:pt x="0" y="0"/>
                  </a:lnTo>
                  <a:lnTo>
                    <a:pt x="0" y="20883"/>
                  </a:lnTo>
                  <a:lnTo>
                    <a:pt x="41824" y="20883"/>
                  </a:lnTo>
                  <a:lnTo>
                    <a:pt x="4182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18445" y="72076"/>
              <a:ext cx="539506" cy="59253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519" y="16509"/>
              <a:ext cx="1327150" cy="1361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1750"/>
            <a:ext cx="12166600" cy="6826250"/>
            <a:chOff x="0" y="31750"/>
            <a:chExt cx="12166600" cy="6826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750"/>
              <a:ext cx="12166600" cy="68262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5409" y="147320"/>
              <a:ext cx="1666240" cy="7607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300" y="1256030"/>
              <a:ext cx="9023350" cy="109601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44370" y="1531365"/>
            <a:ext cx="7645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EXISTING</a:t>
            </a:r>
            <a:r>
              <a:rPr sz="2400" spc="-15" dirty="0"/>
              <a:t> </a:t>
            </a:r>
            <a:r>
              <a:rPr sz="2400" spc="-10" dirty="0"/>
              <a:t>TRACKING</a:t>
            </a:r>
            <a:r>
              <a:rPr sz="2400" spc="-5" dirty="0"/>
              <a:t> </a:t>
            </a:r>
            <a:r>
              <a:rPr sz="2400" spc="-10" dirty="0"/>
              <a:t>PROCESS</a:t>
            </a:r>
            <a:r>
              <a:rPr sz="2400" spc="-5" dirty="0"/>
              <a:t> </a:t>
            </a:r>
            <a:r>
              <a:rPr sz="2400" spc="-10" dirty="0"/>
              <a:t>POST</a:t>
            </a:r>
            <a:r>
              <a:rPr sz="2400" spc="-5" dirty="0"/>
              <a:t> </a:t>
            </a:r>
            <a:r>
              <a:rPr sz="2400" spc="-10" dirty="0"/>
              <a:t>PLACEMENT</a:t>
            </a:r>
            <a:r>
              <a:rPr sz="2400" dirty="0"/>
              <a:t> </a:t>
            </a:r>
            <a:r>
              <a:rPr sz="2400" spc="-5" dirty="0"/>
              <a:t>OF </a:t>
            </a:r>
            <a:r>
              <a:rPr sz="2400" spc="-15" dirty="0"/>
              <a:t>ALUMNI</a:t>
            </a:r>
            <a:endParaRPr sz="2400"/>
          </a:p>
        </p:txBody>
      </p:sp>
      <p:grpSp>
        <p:nvGrpSpPr>
          <p:cNvPr id="7" name="object 7"/>
          <p:cNvGrpSpPr/>
          <p:nvPr/>
        </p:nvGrpSpPr>
        <p:grpSpPr>
          <a:xfrm>
            <a:off x="96519" y="16509"/>
            <a:ext cx="6439535" cy="3406140"/>
            <a:chOff x="96519" y="16509"/>
            <a:chExt cx="6439535" cy="340614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0744" y="782218"/>
              <a:ext cx="190884" cy="23837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44091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4091" y="230207"/>
                  </a:lnTo>
                  <a:lnTo>
                    <a:pt x="44091" y="187529"/>
                  </a:lnTo>
                  <a:lnTo>
                    <a:pt x="64090" y="166184"/>
                  </a:lnTo>
                  <a:lnTo>
                    <a:pt x="108182" y="230207"/>
                  </a:lnTo>
                  <a:lnTo>
                    <a:pt x="163178" y="230207"/>
                  </a:lnTo>
                  <a:lnTo>
                    <a:pt x="95000" y="138943"/>
                  </a:lnTo>
                  <a:lnTo>
                    <a:pt x="161357" y="63566"/>
                  </a:lnTo>
                  <a:lnTo>
                    <a:pt x="107263" y="63566"/>
                  </a:lnTo>
                  <a:lnTo>
                    <a:pt x="44091" y="137580"/>
                  </a:lnTo>
                  <a:lnTo>
                    <a:pt x="44091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108182" y="230207"/>
                  </a:moveTo>
                  <a:lnTo>
                    <a:pt x="64090" y="166184"/>
                  </a:lnTo>
                  <a:lnTo>
                    <a:pt x="44091" y="187529"/>
                  </a:lnTo>
                  <a:lnTo>
                    <a:pt x="44091" y="230207"/>
                  </a:lnTo>
                  <a:lnTo>
                    <a:pt x="0" y="230207"/>
                  </a:lnTo>
                  <a:lnTo>
                    <a:pt x="0" y="0"/>
                  </a:lnTo>
                  <a:lnTo>
                    <a:pt x="44091" y="0"/>
                  </a:lnTo>
                  <a:lnTo>
                    <a:pt x="44091" y="137580"/>
                  </a:lnTo>
                  <a:lnTo>
                    <a:pt x="107263" y="63566"/>
                  </a:lnTo>
                  <a:lnTo>
                    <a:pt x="161357" y="63566"/>
                  </a:lnTo>
                  <a:lnTo>
                    <a:pt x="95000" y="138943"/>
                  </a:lnTo>
                  <a:lnTo>
                    <a:pt x="163178" y="230207"/>
                  </a:lnTo>
                  <a:lnTo>
                    <a:pt x="108182" y="230207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01378" y="786072"/>
              <a:ext cx="49530" cy="230504"/>
            </a:xfrm>
            <a:custGeom>
              <a:avLst/>
              <a:gdLst/>
              <a:ahLst/>
              <a:cxnLst/>
              <a:rect l="l" t="t" r="r" b="b"/>
              <a:pathLst>
                <a:path w="49529" h="230505">
                  <a:moveTo>
                    <a:pt x="49098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9098" y="230207"/>
                  </a:lnTo>
                  <a:lnTo>
                    <a:pt x="4909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94791" y="844883"/>
              <a:ext cx="157708" cy="1716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4323" y="785850"/>
              <a:ext cx="170439" cy="2347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8179" y="70369"/>
                  </a:moveTo>
                  <a:lnTo>
                    <a:pt x="4093" y="70369"/>
                  </a:lnTo>
                  <a:lnTo>
                    <a:pt x="4093" y="237010"/>
                  </a:lnTo>
                  <a:lnTo>
                    <a:pt x="48179" y="237010"/>
                  </a:lnTo>
                  <a:lnTo>
                    <a:pt x="48179" y="70369"/>
                  </a:lnTo>
                  <a:close/>
                </a:path>
                <a:path w="52704" h="237490">
                  <a:moveTo>
                    <a:pt x="25913" y="0"/>
                  </a:moveTo>
                  <a:lnTo>
                    <a:pt x="0" y="25872"/>
                  </a:lnTo>
                  <a:lnTo>
                    <a:pt x="1364" y="34049"/>
                  </a:lnTo>
                  <a:lnTo>
                    <a:pt x="5007" y="41309"/>
                  </a:lnTo>
                  <a:lnTo>
                    <a:pt x="10904" y="47211"/>
                  </a:lnTo>
                  <a:lnTo>
                    <a:pt x="17732" y="50843"/>
                  </a:lnTo>
                  <a:lnTo>
                    <a:pt x="25913" y="52218"/>
                  </a:lnTo>
                  <a:lnTo>
                    <a:pt x="34095" y="50843"/>
                  </a:lnTo>
                  <a:lnTo>
                    <a:pt x="41368" y="47211"/>
                  </a:lnTo>
                  <a:lnTo>
                    <a:pt x="47277" y="41309"/>
                  </a:lnTo>
                  <a:lnTo>
                    <a:pt x="50908" y="34049"/>
                  </a:lnTo>
                  <a:lnTo>
                    <a:pt x="52272" y="25872"/>
                  </a:lnTo>
                  <a:lnTo>
                    <a:pt x="50908" y="17712"/>
                  </a:lnTo>
                  <a:lnTo>
                    <a:pt x="47277" y="10435"/>
                  </a:lnTo>
                  <a:lnTo>
                    <a:pt x="41368" y="4989"/>
                  </a:lnTo>
                  <a:lnTo>
                    <a:pt x="34095" y="1357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093" y="237010"/>
                  </a:moveTo>
                  <a:lnTo>
                    <a:pt x="4093" y="70369"/>
                  </a:lnTo>
                  <a:lnTo>
                    <a:pt x="48179" y="70369"/>
                  </a:lnTo>
                  <a:lnTo>
                    <a:pt x="48179" y="237010"/>
                  </a:lnTo>
                  <a:lnTo>
                    <a:pt x="4093" y="237010"/>
                  </a:lnTo>
                  <a:close/>
                </a:path>
                <a:path w="52704" h="237490">
                  <a:moveTo>
                    <a:pt x="0" y="25872"/>
                  </a:moveTo>
                  <a:lnTo>
                    <a:pt x="25913" y="0"/>
                  </a:lnTo>
                  <a:lnTo>
                    <a:pt x="34095" y="1357"/>
                  </a:lnTo>
                  <a:lnTo>
                    <a:pt x="41368" y="4989"/>
                  </a:lnTo>
                  <a:lnTo>
                    <a:pt x="47277" y="10435"/>
                  </a:lnTo>
                  <a:lnTo>
                    <a:pt x="50908" y="17712"/>
                  </a:lnTo>
                  <a:lnTo>
                    <a:pt x="52272" y="25872"/>
                  </a:lnTo>
                  <a:lnTo>
                    <a:pt x="50908" y="34049"/>
                  </a:lnTo>
                  <a:lnTo>
                    <a:pt x="47277" y="41309"/>
                  </a:lnTo>
                  <a:lnTo>
                    <a:pt x="41368" y="47211"/>
                  </a:lnTo>
                  <a:lnTo>
                    <a:pt x="34095" y="50843"/>
                  </a:lnTo>
                  <a:lnTo>
                    <a:pt x="25913" y="52218"/>
                  </a:lnTo>
                  <a:lnTo>
                    <a:pt x="17732" y="50843"/>
                  </a:lnTo>
                  <a:lnTo>
                    <a:pt x="10904" y="47211"/>
                  </a:lnTo>
                  <a:lnTo>
                    <a:pt x="5007" y="41309"/>
                  </a:lnTo>
                  <a:lnTo>
                    <a:pt x="1364" y="34049"/>
                  </a:lnTo>
                  <a:lnTo>
                    <a:pt x="0" y="25872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5226" y="844883"/>
              <a:ext cx="155430" cy="17570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ln w="31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solidFill>
              <a:srgbClr val="0D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ln w="3175">
              <a:solidFill>
                <a:srgbClr val="0D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42107" y="1092791"/>
              <a:ext cx="727224" cy="14983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7528" y="1135475"/>
              <a:ext cx="678123" cy="16572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789109" y="1180193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41824" y="0"/>
                  </a:moveTo>
                  <a:lnTo>
                    <a:pt x="0" y="0"/>
                  </a:lnTo>
                  <a:lnTo>
                    <a:pt x="0" y="20883"/>
                  </a:lnTo>
                  <a:lnTo>
                    <a:pt x="41824" y="20883"/>
                  </a:lnTo>
                  <a:lnTo>
                    <a:pt x="4182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18445" y="72076"/>
              <a:ext cx="539506" cy="59253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519" y="16509"/>
              <a:ext cx="1327150" cy="136144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27809" y="2242820"/>
              <a:ext cx="2133600" cy="117982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2016760" y="2641346"/>
            <a:ext cx="1153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1</a:t>
            </a:r>
            <a:r>
              <a:rPr sz="1800" b="1" spc="-7" baseline="25462" dirty="0">
                <a:solidFill>
                  <a:srgbClr val="0D0D0D"/>
                </a:solidFill>
                <a:latin typeface="Calibri"/>
                <a:cs typeface="Calibri"/>
              </a:rPr>
              <a:t>ST</a:t>
            </a:r>
            <a:r>
              <a:rPr sz="1800" b="1" spc="120" baseline="25462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MONTH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59629" y="2242820"/>
            <a:ext cx="2133600" cy="1179829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5100954" y="2641346"/>
            <a:ext cx="1252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2ND</a:t>
            </a:r>
            <a:r>
              <a:rPr sz="1800" b="1" spc="-6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MONTH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147050" y="2241550"/>
            <a:ext cx="2134870" cy="1182370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8598916" y="2641346"/>
            <a:ext cx="1229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3RD</a:t>
            </a:r>
            <a:r>
              <a:rPr sz="1800" b="1" spc="-6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MONTH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61260" y="3480434"/>
            <a:ext cx="1223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7830">
              <a:lnSpc>
                <a:spcPct val="100000"/>
              </a:lnSpc>
              <a:spcBef>
                <a:spcPts val="100"/>
              </a:spcBef>
              <a:tabLst>
                <a:tab pos="916305" algn="l"/>
              </a:tabLst>
            </a:pPr>
            <a:r>
              <a:rPr sz="1600" dirty="0">
                <a:latin typeface="Times New Roman"/>
                <a:cs typeface="Times New Roman"/>
              </a:rPr>
              <a:t>regardi</a:t>
            </a:r>
            <a:r>
              <a:rPr sz="1600" spc="-5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g  </a:t>
            </a:r>
            <a:r>
              <a:rPr sz="1600" spc="5" dirty="0">
                <a:latin typeface="Times New Roman"/>
                <a:cs typeface="Times New Roman"/>
              </a:rPr>
              <a:t>re</a:t>
            </a:r>
            <a:r>
              <a:rPr sz="1600" dirty="0">
                <a:latin typeface="Times New Roman"/>
                <a:cs typeface="Times New Roman"/>
              </a:rPr>
              <a:t>tenti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n	</a:t>
            </a:r>
            <a:r>
              <a:rPr sz="1600" spc="-5" dirty="0">
                <a:latin typeface="Times New Roman"/>
                <a:cs typeface="Times New Roman"/>
              </a:rPr>
              <a:t>and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67610" y="3968115"/>
            <a:ext cx="12166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5844" algn="l"/>
              </a:tabLst>
            </a:pPr>
            <a:r>
              <a:rPr sz="1600" dirty="0">
                <a:latin typeface="Times New Roman"/>
                <a:cs typeface="Times New Roman"/>
              </a:rPr>
              <a:t>ca</a:t>
            </a:r>
            <a:r>
              <a:rPr sz="1600" spc="5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te	</a:t>
            </a:r>
            <a:r>
              <a:rPr sz="1600" spc="-5" dirty="0">
                <a:latin typeface="Times New Roman"/>
                <a:cs typeface="Times New Roman"/>
              </a:rPr>
              <a:t>to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02410" y="3480434"/>
            <a:ext cx="91821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Discuss </a:t>
            </a:r>
            <a:r>
              <a:rPr sz="1600" dirty="0">
                <a:latin typeface="Times New Roman"/>
                <a:cs typeface="Times New Roman"/>
              </a:rPr>
              <a:t> candidate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motivate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underst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nd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26029" y="4211954"/>
            <a:ext cx="11582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mp</a:t>
            </a:r>
            <a:r>
              <a:rPr sz="1600" spc="-5" dirty="0">
                <a:latin typeface="Times New Roman"/>
                <a:cs typeface="Times New Roman"/>
              </a:rPr>
              <a:t>l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15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ab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lity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02410" y="4456048"/>
            <a:ext cx="21812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7085" algn="l"/>
                <a:tab pos="1251585" algn="l"/>
              </a:tabLst>
            </a:pPr>
            <a:r>
              <a:rPr sz="1600" dirty="0">
                <a:latin typeface="Times New Roman"/>
                <a:cs typeface="Times New Roman"/>
              </a:rPr>
              <a:t>benefit</a:t>
            </a:r>
            <a:r>
              <a:rPr sz="1600" spc="-5" dirty="0">
                <a:latin typeface="Times New Roman"/>
                <a:cs typeface="Times New Roman"/>
              </a:rPr>
              <a:t>s	an</a:t>
            </a:r>
            <a:r>
              <a:rPr sz="1600" dirty="0">
                <a:latin typeface="Times New Roman"/>
                <a:cs typeface="Times New Roman"/>
              </a:rPr>
              <a:t>d	impo</a:t>
            </a:r>
            <a:r>
              <a:rPr sz="1600" spc="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t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5" dirty="0">
                <a:latin typeface="Times New Roman"/>
                <a:cs typeface="Times New Roman"/>
              </a:rPr>
              <a:t>c</a:t>
            </a:r>
            <a:r>
              <a:rPr sz="1600" dirty="0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02410" y="4700016"/>
            <a:ext cx="13531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1205" algn="l"/>
              </a:tabLst>
            </a:pPr>
            <a:r>
              <a:rPr sz="1600" dirty="0">
                <a:latin typeface="Times New Roman"/>
                <a:cs typeface="Times New Roman"/>
              </a:rPr>
              <a:t>of	t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da</a:t>
            </a:r>
            <a:r>
              <a:rPr sz="1600" spc="15" dirty="0">
                <a:latin typeface="Times New Roman"/>
                <a:cs typeface="Times New Roman"/>
              </a:rPr>
              <a:t>y</a:t>
            </a:r>
            <a:r>
              <a:rPr sz="1600" spc="-95" dirty="0">
                <a:latin typeface="Times New Roman"/>
                <a:cs typeface="Times New Roman"/>
              </a:rPr>
              <a:t>’</a:t>
            </a:r>
            <a:r>
              <a:rPr sz="1600" dirty="0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502410" y="4943729"/>
            <a:ext cx="10502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c</a:t>
            </a:r>
            <a:r>
              <a:rPr sz="1600" spc="5" dirty="0">
                <a:latin typeface="Times New Roman"/>
                <a:cs typeface="Times New Roman"/>
              </a:rPr>
              <a:t>o</a:t>
            </a:r>
            <a:r>
              <a:rPr sz="1600" spc="-15" dirty="0">
                <a:latin typeface="Times New Roman"/>
                <a:cs typeface="Times New Roman"/>
              </a:rPr>
              <a:t>m</a:t>
            </a:r>
            <a:r>
              <a:rPr sz="1600" spc="5" dirty="0">
                <a:latin typeface="Times New Roman"/>
                <a:cs typeface="Times New Roman"/>
              </a:rPr>
              <a:t>pe</a:t>
            </a:r>
            <a:r>
              <a:rPr sz="1600" dirty="0">
                <a:latin typeface="Times New Roman"/>
                <a:cs typeface="Times New Roman"/>
              </a:rPr>
              <a:t>titi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spc="1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.  employer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79089" y="4700016"/>
            <a:ext cx="8058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9430" algn="r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job  Inform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regarding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502410" y="5431472"/>
            <a:ext cx="20872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documents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to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required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672076" y="3603625"/>
            <a:ext cx="2232025" cy="197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130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sz="1600" spc="-20" dirty="0">
                <a:latin typeface="Times New Roman"/>
                <a:cs typeface="Times New Roman"/>
              </a:rPr>
              <a:t>Taking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feedback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from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employer	regarding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candidates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performance </a:t>
            </a:r>
            <a:r>
              <a:rPr sz="1600" dirty="0">
                <a:latin typeface="Times New Roman"/>
                <a:cs typeface="Times New Roman"/>
              </a:rPr>
              <a:t> and </a:t>
            </a:r>
            <a:r>
              <a:rPr sz="1600" spc="-5" dirty="0">
                <a:latin typeface="Times New Roman"/>
                <a:cs typeface="Times New Roman"/>
              </a:rPr>
              <a:t>taking </a:t>
            </a:r>
            <a:r>
              <a:rPr sz="1600" dirty="0">
                <a:latin typeface="Times New Roman"/>
                <a:cs typeface="Times New Roman"/>
              </a:rPr>
              <a:t>job </a:t>
            </a:r>
            <a:r>
              <a:rPr sz="1600" spc="-5" dirty="0">
                <a:latin typeface="Times New Roman"/>
                <a:cs typeface="Times New Roman"/>
              </a:rPr>
              <a:t>satisfaction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from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candidates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salary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received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769620" algn="l"/>
                <a:tab pos="1822450" algn="l"/>
              </a:tabLst>
            </a:pPr>
            <a:r>
              <a:rPr sz="1600" dirty="0">
                <a:latin typeface="Times New Roman"/>
                <a:cs typeface="Times New Roman"/>
              </a:rPr>
              <a:t>Colle</a:t>
            </a:r>
            <a:r>
              <a:rPr sz="1600" spc="10" dirty="0">
                <a:latin typeface="Times New Roman"/>
                <a:cs typeface="Times New Roman"/>
              </a:rPr>
              <a:t>c</a:t>
            </a:r>
            <a:r>
              <a:rPr sz="1600" dirty="0">
                <a:latin typeface="Times New Roman"/>
                <a:cs typeface="Times New Roman"/>
              </a:rPr>
              <a:t>t	doc</a:t>
            </a:r>
            <a:r>
              <a:rPr sz="1600" spc="5" dirty="0">
                <a:latin typeface="Times New Roman"/>
                <a:cs typeface="Times New Roman"/>
              </a:rPr>
              <a:t>u</a:t>
            </a:r>
            <a:r>
              <a:rPr sz="160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t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	f</a:t>
            </a:r>
            <a:r>
              <a:rPr sz="1600" spc="-5" dirty="0">
                <a:latin typeface="Times New Roman"/>
                <a:cs typeface="Times New Roman"/>
              </a:rPr>
              <a:t>r</a:t>
            </a:r>
            <a:r>
              <a:rPr sz="1600" spc="1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m  </a:t>
            </a:r>
            <a:r>
              <a:rPr sz="1600" spc="-5" dirty="0">
                <a:latin typeface="Times New Roman"/>
                <a:cs typeface="Times New Roman"/>
              </a:rPr>
              <a:t>employer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required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779004" y="3603625"/>
            <a:ext cx="23380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6120" algn="l"/>
                <a:tab pos="1096010" algn="l"/>
                <a:tab pos="2155190" algn="l"/>
              </a:tabLst>
            </a:pPr>
            <a:r>
              <a:rPr sz="1600" spc="-5" dirty="0">
                <a:latin typeface="Times New Roman"/>
                <a:cs typeface="Times New Roman"/>
              </a:rPr>
              <a:t>Ensure	job	s</a:t>
            </a:r>
            <a:r>
              <a:rPr sz="1600" dirty="0">
                <a:latin typeface="Times New Roman"/>
                <a:cs typeface="Times New Roman"/>
              </a:rPr>
              <a:t>ati</a:t>
            </a:r>
            <a:r>
              <a:rPr sz="1600" spc="-5" dirty="0">
                <a:latin typeface="Times New Roman"/>
                <a:cs typeface="Times New Roman"/>
              </a:rPr>
              <a:t>sf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c</a:t>
            </a:r>
            <a:r>
              <a:rPr sz="1600" dirty="0">
                <a:latin typeface="Times New Roman"/>
                <a:cs typeface="Times New Roman"/>
              </a:rPr>
              <a:t>ti</a:t>
            </a:r>
            <a:r>
              <a:rPr sz="1600" spc="-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n	of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779004" y="3847465"/>
            <a:ext cx="23387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5370" algn="l"/>
                <a:tab pos="1612900" algn="l"/>
              </a:tabLst>
            </a:pPr>
            <a:r>
              <a:rPr sz="1600" dirty="0">
                <a:latin typeface="Times New Roman"/>
                <a:cs typeface="Times New Roman"/>
              </a:rPr>
              <a:t>candidate	and	</a:t>
            </a:r>
            <a:r>
              <a:rPr sz="1600" spc="-5" dirty="0">
                <a:latin typeface="Times New Roman"/>
                <a:cs typeface="Times New Roman"/>
              </a:rPr>
              <a:t>motivate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779004" y="4091304"/>
            <a:ext cx="23393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them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regarding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retention</a:t>
            </a:r>
            <a:r>
              <a:rPr sz="1600" spc="26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at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779004" y="4335145"/>
            <a:ext cx="23387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2455" algn="l"/>
                <a:tab pos="1219200" algn="l"/>
                <a:tab pos="1906270" algn="l"/>
              </a:tabLst>
            </a:pPr>
            <a:r>
              <a:rPr sz="1600" dirty="0">
                <a:latin typeface="Times New Roman"/>
                <a:cs typeface="Times New Roman"/>
              </a:rPr>
              <a:t>t</a:t>
            </a:r>
            <a:r>
              <a:rPr sz="1600" spc="-5" dirty="0">
                <a:latin typeface="Times New Roman"/>
                <a:cs typeface="Times New Roman"/>
              </a:rPr>
              <a:t>h</a:t>
            </a:r>
            <a:r>
              <a:rPr sz="1600" spc="5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ir	</a:t>
            </a:r>
            <a:r>
              <a:rPr sz="1600" spc="-5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ork	p</a:t>
            </a:r>
            <a:r>
              <a:rPr sz="1600" spc="-5" dirty="0">
                <a:latin typeface="Times New Roman"/>
                <a:cs typeface="Times New Roman"/>
              </a:rPr>
              <a:t>l</a:t>
            </a:r>
            <a:r>
              <a:rPr sz="1600" spc="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ce.	</a:t>
            </a:r>
            <a:r>
              <a:rPr sz="1600" spc="-5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779004" y="4578984"/>
            <a:ext cx="23368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3330" algn="l"/>
                <a:tab pos="2166620" algn="l"/>
              </a:tabLst>
            </a:pP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5" dirty="0">
                <a:latin typeface="Times New Roman"/>
                <a:cs typeface="Times New Roman"/>
              </a:rPr>
              <a:t>d</a:t>
            </a:r>
            <a:r>
              <a:rPr sz="1600" dirty="0">
                <a:latin typeface="Times New Roman"/>
                <a:cs typeface="Times New Roman"/>
              </a:rPr>
              <a:t>i</a:t>
            </a:r>
            <a:r>
              <a:rPr sz="1600" spc="-5" dirty="0">
                <a:latin typeface="Times New Roman"/>
                <a:cs typeface="Times New Roman"/>
              </a:rPr>
              <a:t>d</a:t>
            </a:r>
            <a:r>
              <a:rPr sz="1600" spc="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t</a:t>
            </a:r>
            <a:r>
              <a:rPr sz="1600" spc="-5" dirty="0">
                <a:latin typeface="Times New Roman"/>
                <a:cs typeface="Times New Roman"/>
              </a:rPr>
              <a:t>e's</a:t>
            </a:r>
            <a:r>
              <a:rPr sz="1600" dirty="0">
                <a:latin typeface="Times New Roman"/>
                <a:cs typeface="Times New Roman"/>
              </a:rPr>
              <a:t>	parent</a:t>
            </a:r>
            <a:r>
              <a:rPr sz="1600" spc="-5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to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779004" y="4822825"/>
            <a:ext cx="23387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motivate them regarding the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importance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this</a:t>
            </a:r>
            <a:r>
              <a:rPr sz="1600" dirty="0">
                <a:latin typeface="Times New Roman"/>
                <a:cs typeface="Times New Roman"/>
              </a:rPr>
              <a:t> job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them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well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their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child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608074" y="5804852"/>
            <a:ext cx="83051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Note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:Process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continues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</a:t>
            </a:r>
            <a:r>
              <a:rPr sz="1600" spc="3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help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candidate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job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 </a:t>
            </a:r>
            <a:r>
              <a:rPr sz="1600" spc="-5" dirty="0">
                <a:latin typeface="Times New Roman"/>
                <a:cs typeface="Times New Roman"/>
              </a:rPr>
              <a:t>if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needed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PPS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released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every</a:t>
            </a:r>
            <a:r>
              <a:rPr sz="1600" spc="-5" dirty="0">
                <a:latin typeface="Times New Roman"/>
                <a:cs typeface="Times New Roman"/>
              </a:rPr>
              <a:t> month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applicable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6730"/>
            <a:chOff x="0" y="0"/>
            <a:chExt cx="12192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67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5409" y="147320"/>
              <a:ext cx="1666240" cy="76072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82014" y="1699895"/>
            <a:ext cx="10294620" cy="392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Ca</a:t>
            </a:r>
            <a:r>
              <a:rPr sz="1600" b="1" spc="-35" dirty="0">
                <a:solidFill>
                  <a:srgbClr val="374151"/>
                </a:solidFill>
                <a:latin typeface="Times New Roman"/>
                <a:cs typeface="Times New Roman"/>
              </a:rPr>
              <a:t>r</a:t>
            </a:r>
            <a:r>
              <a:rPr sz="1600" b="1" dirty="0">
                <a:solidFill>
                  <a:srgbClr val="374151"/>
                </a:solidFill>
                <a:latin typeface="Times New Roman"/>
                <a:cs typeface="Times New Roman"/>
              </a:rPr>
              <a:t>eer</a:t>
            </a:r>
            <a:r>
              <a:rPr sz="1600" b="1" spc="-1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Advancement</a:t>
            </a:r>
            <a:r>
              <a:rPr sz="1600" b="1" dirty="0">
                <a:solidFill>
                  <a:srgbClr val="374151"/>
                </a:solidFill>
                <a:latin typeface="Times New Roman"/>
                <a:cs typeface="Times New Roman"/>
              </a:rPr>
              <a:t>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solidFill>
                  <a:srgbClr val="374151"/>
                </a:solidFill>
                <a:latin typeface="Times New Roman"/>
                <a:cs typeface="Times New Roman"/>
              </a:rPr>
              <a:t>Tracking</a:t>
            </a:r>
            <a:r>
              <a:rPr sz="1600" spc="5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includes</a:t>
            </a:r>
            <a:r>
              <a:rPr sz="1600" spc="3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monitoring</a:t>
            </a:r>
            <a:r>
              <a:rPr sz="1600" spc="4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whether</a:t>
            </a:r>
            <a:r>
              <a:rPr sz="1600" spc="4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individuals</a:t>
            </a:r>
            <a:r>
              <a:rPr sz="1600" spc="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are</a:t>
            </a:r>
            <a:r>
              <a:rPr sz="16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able</a:t>
            </a:r>
            <a:r>
              <a:rPr sz="1600" spc="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to</a:t>
            </a:r>
            <a:r>
              <a:rPr sz="1600" spc="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advance</a:t>
            </a:r>
            <a:r>
              <a:rPr sz="1600" spc="3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in</a:t>
            </a:r>
            <a:r>
              <a:rPr sz="1600" spc="4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their</a:t>
            </a:r>
            <a:r>
              <a:rPr sz="1600" spc="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careers</a:t>
            </a:r>
            <a:r>
              <a:rPr sz="1600" spc="3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over</a:t>
            </a:r>
            <a:r>
              <a:rPr sz="1600" spc="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time.</a:t>
            </a:r>
            <a:r>
              <a:rPr sz="1600" spc="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This</a:t>
            </a:r>
            <a:r>
              <a:rPr sz="1600" spc="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could</a:t>
            </a:r>
            <a:r>
              <a:rPr sz="1600" spc="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involve </a:t>
            </a:r>
            <a:r>
              <a:rPr sz="1600" spc="-38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promotions,</a:t>
            </a:r>
            <a:r>
              <a:rPr sz="1600" spc="5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salary</a:t>
            </a:r>
            <a:r>
              <a:rPr sz="1600" spc="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increases,</a:t>
            </a:r>
            <a:r>
              <a:rPr sz="1600" spc="4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or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moving</a:t>
            </a:r>
            <a:r>
              <a:rPr sz="1600" spc="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into</a:t>
            </a:r>
            <a:r>
              <a:rPr sz="16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higher-skilled</a:t>
            </a:r>
            <a:r>
              <a:rPr sz="1600" spc="5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positions</a:t>
            </a:r>
            <a:r>
              <a:rPr sz="1600" spc="3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within</a:t>
            </a:r>
            <a:r>
              <a:rPr sz="1600" spc="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6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same</a:t>
            </a:r>
            <a:r>
              <a:rPr sz="1600" spc="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374151"/>
                </a:solidFill>
                <a:latin typeface="Times New Roman"/>
                <a:cs typeface="Times New Roman"/>
              </a:rPr>
              <a:t>industry.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374151"/>
                </a:solidFill>
                <a:latin typeface="Times New Roman"/>
                <a:cs typeface="Times New Roman"/>
              </a:rPr>
              <a:t>Further</a:t>
            </a:r>
            <a:r>
              <a:rPr sz="1600" b="1" spc="-4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Education</a:t>
            </a:r>
            <a:r>
              <a:rPr sz="1600" b="1" spc="-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600" b="1" spc="-4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374151"/>
                </a:solidFill>
                <a:latin typeface="Times New Roman"/>
                <a:cs typeface="Times New Roman"/>
              </a:rPr>
              <a:t>Training: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Some</a:t>
            </a:r>
            <a:r>
              <a:rPr sz="1600" spc="1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individuals</a:t>
            </a:r>
            <a:r>
              <a:rPr sz="1600" spc="13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may</a:t>
            </a:r>
            <a:r>
              <a:rPr sz="1600" spc="13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choose</a:t>
            </a:r>
            <a:r>
              <a:rPr sz="1600" spc="1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to</a:t>
            </a:r>
            <a:r>
              <a:rPr sz="1600" spc="1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pursue</a:t>
            </a:r>
            <a:r>
              <a:rPr sz="1600" spc="1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further</a:t>
            </a:r>
            <a:r>
              <a:rPr sz="1600" spc="1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education</a:t>
            </a:r>
            <a:r>
              <a:rPr sz="1600" spc="1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or</a:t>
            </a:r>
            <a:r>
              <a:rPr sz="1600" spc="1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training</a:t>
            </a:r>
            <a:r>
              <a:rPr sz="1600" spc="1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to</a:t>
            </a:r>
            <a:r>
              <a:rPr sz="1600" spc="1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enhance</a:t>
            </a:r>
            <a:r>
              <a:rPr sz="1600" spc="114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their</a:t>
            </a:r>
            <a:r>
              <a:rPr sz="1600" spc="1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skills</a:t>
            </a:r>
            <a:r>
              <a:rPr sz="1600" spc="1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or</a:t>
            </a:r>
            <a:r>
              <a:rPr sz="1600" spc="114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specialize</a:t>
            </a:r>
            <a:r>
              <a:rPr sz="1600" spc="1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in</a:t>
            </a:r>
            <a:r>
              <a:rPr sz="1600" spc="1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a</a:t>
            </a:r>
            <a:r>
              <a:rPr sz="1600" spc="114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specific</a:t>
            </a:r>
            <a:r>
              <a:rPr sz="1600" spc="114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area. </a:t>
            </a:r>
            <a:r>
              <a:rPr sz="1600" spc="-38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Post-placement</a:t>
            </a:r>
            <a:r>
              <a:rPr sz="1600" spc="5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tracking</a:t>
            </a:r>
            <a:r>
              <a:rPr sz="1600" spc="3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may</a:t>
            </a:r>
            <a:r>
              <a:rPr sz="1600" spc="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include</a:t>
            </a:r>
            <a:r>
              <a:rPr sz="1600" spc="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monitoring</a:t>
            </a:r>
            <a:r>
              <a:rPr sz="1600" spc="5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whether</a:t>
            </a:r>
            <a:r>
              <a:rPr sz="16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individuals</a:t>
            </a:r>
            <a:r>
              <a:rPr sz="1600" spc="5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engage</a:t>
            </a:r>
            <a:r>
              <a:rPr sz="16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in</a:t>
            </a:r>
            <a:r>
              <a:rPr sz="16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lifelong</a:t>
            </a:r>
            <a:r>
              <a:rPr sz="1600" spc="4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learning</a:t>
            </a:r>
            <a:r>
              <a:rPr sz="1600" spc="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opportunities.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Income</a:t>
            </a:r>
            <a:r>
              <a:rPr sz="1600" b="1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Growth: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6350">
              <a:lnSpc>
                <a:spcPct val="100000"/>
              </a:lnSpc>
            </a:pP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Assessing</a:t>
            </a:r>
            <a:r>
              <a:rPr sz="16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whether</a:t>
            </a:r>
            <a:r>
              <a:rPr sz="16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individuals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experience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growth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in</a:t>
            </a:r>
            <a:r>
              <a:rPr sz="16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their</a:t>
            </a:r>
            <a:r>
              <a:rPr sz="16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income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over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time</a:t>
            </a:r>
            <a:r>
              <a:rPr sz="16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is</a:t>
            </a:r>
            <a:r>
              <a:rPr sz="1600" spc="39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an</a:t>
            </a:r>
            <a:r>
              <a:rPr sz="16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important</a:t>
            </a:r>
            <a:r>
              <a:rPr sz="1600" spc="4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aspect</a:t>
            </a:r>
            <a:r>
              <a:rPr sz="16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of</a:t>
            </a:r>
            <a:r>
              <a:rPr sz="1600" spc="39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post-placement </a:t>
            </a:r>
            <a:r>
              <a:rPr sz="1600" spc="-38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tracking.</a:t>
            </a:r>
            <a:r>
              <a:rPr sz="1600" spc="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It</a:t>
            </a:r>
            <a:r>
              <a:rPr sz="16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reflects</a:t>
            </a:r>
            <a:r>
              <a:rPr sz="1600" spc="5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6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economic</a:t>
            </a:r>
            <a:r>
              <a:rPr sz="1600" spc="3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impact</a:t>
            </a:r>
            <a:r>
              <a:rPr sz="1600" spc="4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of</a:t>
            </a:r>
            <a:r>
              <a:rPr sz="16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6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skill</a:t>
            </a:r>
            <a:r>
              <a:rPr sz="1600" spc="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development</a:t>
            </a:r>
            <a:r>
              <a:rPr sz="1600" spc="4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program</a:t>
            </a:r>
            <a:r>
              <a:rPr sz="16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on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individuals</a:t>
            </a:r>
            <a:r>
              <a:rPr sz="1600" spc="5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their</a:t>
            </a:r>
            <a:r>
              <a:rPr sz="1600" spc="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families.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6519" y="16509"/>
            <a:ext cx="6439535" cy="1361440"/>
            <a:chOff x="96519" y="16509"/>
            <a:chExt cx="6439535" cy="13614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0744" y="782218"/>
              <a:ext cx="190884" cy="23837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44091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4091" y="230207"/>
                  </a:lnTo>
                  <a:lnTo>
                    <a:pt x="44091" y="187529"/>
                  </a:lnTo>
                  <a:lnTo>
                    <a:pt x="64090" y="166184"/>
                  </a:lnTo>
                  <a:lnTo>
                    <a:pt x="108182" y="230207"/>
                  </a:lnTo>
                  <a:lnTo>
                    <a:pt x="163178" y="230207"/>
                  </a:lnTo>
                  <a:lnTo>
                    <a:pt x="95000" y="138943"/>
                  </a:lnTo>
                  <a:lnTo>
                    <a:pt x="161357" y="63566"/>
                  </a:lnTo>
                  <a:lnTo>
                    <a:pt x="107263" y="63566"/>
                  </a:lnTo>
                  <a:lnTo>
                    <a:pt x="44091" y="137580"/>
                  </a:lnTo>
                  <a:lnTo>
                    <a:pt x="44091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108182" y="230207"/>
                  </a:moveTo>
                  <a:lnTo>
                    <a:pt x="64090" y="166184"/>
                  </a:lnTo>
                  <a:lnTo>
                    <a:pt x="44091" y="187529"/>
                  </a:lnTo>
                  <a:lnTo>
                    <a:pt x="44091" y="230207"/>
                  </a:lnTo>
                  <a:lnTo>
                    <a:pt x="0" y="230207"/>
                  </a:lnTo>
                  <a:lnTo>
                    <a:pt x="0" y="0"/>
                  </a:lnTo>
                  <a:lnTo>
                    <a:pt x="44091" y="0"/>
                  </a:lnTo>
                  <a:lnTo>
                    <a:pt x="44091" y="137580"/>
                  </a:lnTo>
                  <a:lnTo>
                    <a:pt x="107263" y="63566"/>
                  </a:lnTo>
                  <a:lnTo>
                    <a:pt x="161357" y="63566"/>
                  </a:lnTo>
                  <a:lnTo>
                    <a:pt x="95000" y="138943"/>
                  </a:lnTo>
                  <a:lnTo>
                    <a:pt x="163178" y="230207"/>
                  </a:lnTo>
                  <a:lnTo>
                    <a:pt x="108182" y="230207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01378" y="786072"/>
              <a:ext cx="49530" cy="230504"/>
            </a:xfrm>
            <a:custGeom>
              <a:avLst/>
              <a:gdLst/>
              <a:ahLst/>
              <a:cxnLst/>
              <a:rect l="l" t="t" r="r" b="b"/>
              <a:pathLst>
                <a:path w="49529" h="230505">
                  <a:moveTo>
                    <a:pt x="49098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9098" y="230207"/>
                  </a:lnTo>
                  <a:lnTo>
                    <a:pt x="4909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4791" y="844883"/>
              <a:ext cx="157708" cy="17161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4323" y="785850"/>
              <a:ext cx="170439" cy="23474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8179" y="70369"/>
                  </a:moveTo>
                  <a:lnTo>
                    <a:pt x="4093" y="70369"/>
                  </a:lnTo>
                  <a:lnTo>
                    <a:pt x="4093" y="237010"/>
                  </a:lnTo>
                  <a:lnTo>
                    <a:pt x="48179" y="237010"/>
                  </a:lnTo>
                  <a:lnTo>
                    <a:pt x="48179" y="70369"/>
                  </a:lnTo>
                  <a:close/>
                </a:path>
                <a:path w="52704" h="237490">
                  <a:moveTo>
                    <a:pt x="25913" y="0"/>
                  </a:moveTo>
                  <a:lnTo>
                    <a:pt x="0" y="25872"/>
                  </a:lnTo>
                  <a:lnTo>
                    <a:pt x="1364" y="34049"/>
                  </a:lnTo>
                  <a:lnTo>
                    <a:pt x="5007" y="41309"/>
                  </a:lnTo>
                  <a:lnTo>
                    <a:pt x="10904" y="47211"/>
                  </a:lnTo>
                  <a:lnTo>
                    <a:pt x="17732" y="50843"/>
                  </a:lnTo>
                  <a:lnTo>
                    <a:pt x="25913" y="52218"/>
                  </a:lnTo>
                  <a:lnTo>
                    <a:pt x="34095" y="50843"/>
                  </a:lnTo>
                  <a:lnTo>
                    <a:pt x="41368" y="47211"/>
                  </a:lnTo>
                  <a:lnTo>
                    <a:pt x="47277" y="41309"/>
                  </a:lnTo>
                  <a:lnTo>
                    <a:pt x="50908" y="34049"/>
                  </a:lnTo>
                  <a:lnTo>
                    <a:pt x="52272" y="25872"/>
                  </a:lnTo>
                  <a:lnTo>
                    <a:pt x="50908" y="17712"/>
                  </a:lnTo>
                  <a:lnTo>
                    <a:pt x="47277" y="10435"/>
                  </a:lnTo>
                  <a:lnTo>
                    <a:pt x="41368" y="4989"/>
                  </a:lnTo>
                  <a:lnTo>
                    <a:pt x="34095" y="1357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093" y="237010"/>
                  </a:moveTo>
                  <a:lnTo>
                    <a:pt x="4093" y="70369"/>
                  </a:lnTo>
                  <a:lnTo>
                    <a:pt x="48179" y="70369"/>
                  </a:lnTo>
                  <a:lnTo>
                    <a:pt x="48179" y="237010"/>
                  </a:lnTo>
                  <a:lnTo>
                    <a:pt x="4093" y="237010"/>
                  </a:lnTo>
                  <a:close/>
                </a:path>
                <a:path w="52704" h="237490">
                  <a:moveTo>
                    <a:pt x="0" y="25872"/>
                  </a:moveTo>
                  <a:lnTo>
                    <a:pt x="25913" y="0"/>
                  </a:lnTo>
                  <a:lnTo>
                    <a:pt x="34095" y="1357"/>
                  </a:lnTo>
                  <a:lnTo>
                    <a:pt x="41368" y="4989"/>
                  </a:lnTo>
                  <a:lnTo>
                    <a:pt x="47277" y="10435"/>
                  </a:lnTo>
                  <a:lnTo>
                    <a:pt x="50908" y="17712"/>
                  </a:lnTo>
                  <a:lnTo>
                    <a:pt x="52272" y="25872"/>
                  </a:lnTo>
                  <a:lnTo>
                    <a:pt x="50908" y="34049"/>
                  </a:lnTo>
                  <a:lnTo>
                    <a:pt x="47277" y="41309"/>
                  </a:lnTo>
                  <a:lnTo>
                    <a:pt x="41368" y="47211"/>
                  </a:lnTo>
                  <a:lnTo>
                    <a:pt x="34095" y="50843"/>
                  </a:lnTo>
                  <a:lnTo>
                    <a:pt x="25913" y="52218"/>
                  </a:lnTo>
                  <a:lnTo>
                    <a:pt x="17732" y="50843"/>
                  </a:lnTo>
                  <a:lnTo>
                    <a:pt x="10904" y="47211"/>
                  </a:lnTo>
                  <a:lnTo>
                    <a:pt x="5007" y="41309"/>
                  </a:lnTo>
                  <a:lnTo>
                    <a:pt x="1364" y="34049"/>
                  </a:lnTo>
                  <a:lnTo>
                    <a:pt x="0" y="25872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5226" y="844883"/>
              <a:ext cx="155430" cy="17570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ln w="31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solidFill>
              <a:srgbClr val="0D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ln w="3175">
              <a:solidFill>
                <a:srgbClr val="0D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42107" y="1092791"/>
              <a:ext cx="727224" cy="14983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57528" y="1135475"/>
              <a:ext cx="678123" cy="16572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789109" y="1180193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41824" y="0"/>
                  </a:moveTo>
                  <a:lnTo>
                    <a:pt x="0" y="0"/>
                  </a:lnTo>
                  <a:lnTo>
                    <a:pt x="0" y="20883"/>
                  </a:lnTo>
                  <a:lnTo>
                    <a:pt x="41824" y="20883"/>
                  </a:lnTo>
                  <a:lnTo>
                    <a:pt x="4182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18445" y="72076"/>
              <a:ext cx="539506" cy="59253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519" y="16509"/>
              <a:ext cx="1327150" cy="1361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65409" y="147320"/>
            <a:ext cx="1666240" cy="76072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43660" y="1193800"/>
            <a:ext cx="9627235" cy="441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Job</a:t>
            </a:r>
            <a:r>
              <a:rPr sz="1600" b="1" spc="-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Satisfaction: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Collecting feedback on job satisfaction from individuals can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provide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insights into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the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overall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success 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of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the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skill 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development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program.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Satisfied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individuals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are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more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likely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to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 remain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engaged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in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 their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careers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 contribute </a:t>
            </a:r>
            <a:r>
              <a:rPr sz="1600" spc="-38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positively</a:t>
            </a:r>
            <a:r>
              <a:rPr sz="1600" spc="4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to</a:t>
            </a:r>
            <a:r>
              <a:rPr sz="16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their</a:t>
            </a:r>
            <a:r>
              <a:rPr sz="1600" spc="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workplaces.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6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Support</a:t>
            </a:r>
            <a:r>
              <a:rPr sz="1600" b="1" spc="-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Services: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1600" spc="-10" dirty="0">
                <a:solidFill>
                  <a:srgbClr val="374151"/>
                </a:solidFill>
                <a:latin typeface="Times New Roman"/>
                <a:cs typeface="Times New Roman"/>
              </a:rPr>
              <a:t>Tracking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may also involve assessing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whether individuals continue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to receive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support services 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or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mentoring after 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placement.</a:t>
            </a:r>
            <a:r>
              <a:rPr sz="1600" spc="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This</a:t>
            </a:r>
            <a:r>
              <a:rPr sz="16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support</a:t>
            </a:r>
            <a:r>
              <a:rPr sz="1600" spc="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can</a:t>
            </a:r>
            <a:r>
              <a:rPr sz="16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be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beneficial</a:t>
            </a:r>
            <a:r>
              <a:rPr sz="1600" spc="5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for</a:t>
            </a:r>
            <a:r>
              <a:rPr sz="16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addressing</a:t>
            </a:r>
            <a:r>
              <a:rPr sz="1600" spc="5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challenges</a:t>
            </a:r>
            <a:r>
              <a:rPr sz="1600" spc="3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that</a:t>
            </a:r>
            <a:r>
              <a:rPr sz="1600" spc="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may</a:t>
            </a:r>
            <a:r>
              <a:rPr sz="1600" spc="3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arise</a:t>
            </a:r>
            <a:r>
              <a:rPr sz="1600" spc="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in</a:t>
            </a:r>
            <a:r>
              <a:rPr sz="16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600" spc="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early</a:t>
            </a:r>
            <a:r>
              <a:rPr sz="1600" spc="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stages</a:t>
            </a:r>
            <a:r>
              <a:rPr sz="16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of</a:t>
            </a:r>
            <a:r>
              <a:rPr sz="16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employment.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6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Feedback</a:t>
            </a:r>
            <a:r>
              <a:rPr sz="1600" b="1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600" b="1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Continuous Improvement: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Post-placement</a:t>
            </a:r>
            <a:r>
              <a:rPr sz="1600" spc="1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tracking</a:t>
            </a:r>
            <a:r>
              <a:rPr sz="1600" spc="114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provides</a:t>
            </a:r>
            <a:r>
              <a:rPr sz="1600" spc="114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valuable</a:t>
            </a:r>
            <a:r>
              <a:rPr sz="1600" spc="10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data</a:t>
            </a:r>
            <a:r>
              <a:rPr sz="1600" spc="1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for</a:t>
            </a:r>
            <a:r>
              <a:rPr sz="1600" spc="1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program</a:t>
            </a:r>
            <a:r>
              <a:rPr sz="1600" spc="1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administrators</a:t>
            </a:r>
            <a:r>
              <a:rPr sz="1600" spc="13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to</a:t>
            </a:r>
            <a:r>
              <a:rPr sz="1600" spc="1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receive</a:t>
            </a:r>
            <a:r>
              <a:rPr sz="1600" spc="1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feedback</a:t>
            </a:r>
            <a:r>
              <a:rPr sz="1600" spc="1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on</a:t>
            </a:r>
            <a:r>
              <a:rPr sz="1600" spc="1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600" spc="1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effectiveness </a:t>
            </a:r>
            <a:r>
              <a:rPr sz="1600" spc="-39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of the skill development initiatives. This information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can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be used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to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make improvements to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the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program and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enhance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its</a:t>
            </a:r>
            <a:r>
              <a:rPr sz="16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impact</a:t>
            </a:r>
            <a:r>
              <a:rPr sz="1600" spc="3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on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future</a:t>
            </a:r>
            <a:r>
              <a:rPr sz="1600" spc="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participants.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40744" y="72076"/>
            <a:ext cx="1495425" cy="1229360"/>
            <a:chOff x="5040744" y="72076"/>
            <a:chExt cx="1495425" cy="12293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0744" y="782218"/>
              <a:ext cx="190884" cy="23837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44091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4091" y="230207"/>
                  </a:lnTo>
                  <a:lnTo>
                    <a:pt x="44091" y="187529"/>
                  </a:lnTo>
                  <a:lnTo>
                    <a:pt x="64090" y="166184"/>
                  </a:lnTo>
                  <a:lnTo>
                    <a:pt x="108182" y="230207"/>
                  </a:lnTo>
                  <a:lnTo>
                    <a:pt x="163178" y="230207"/>
                  </a:lnTo>
                  <a:lnTo>
                    <a:pt x="95000" y="138943"/>
                  </a:lnTo>
                  <a:lnTo>
                    <a:pt x="161357" y="63566"/>
                  </a:lnTo>
                  <a:lnTo>
                    <a:pt x="107263" y="63566"/>
                  </a:lnTo>
                  <a:lnTo>
                    <a:pt x="44091" y="137580"/>
                  </a:lnTo>
                  <a:lnTo>
                    <a:pt x="44091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108182" y="230207"/>
                  </a:moveTo>
                  <a:lnTo>
                    <a:pt x="64090" y="166184"/>
                  </a:lnTo>
                  <a:lnTo>
                    <a:pt x="44091" y="187529"/>
                  </a:lnTo>
                  <a:lnTo>
                    <a:pt x="44091" y="230207"/>
                  </a:lnTo>
                  <a:lnTo>
                    <a:pt x="0" y="230207"/>
                  </a:lnTo>
                  <a:lnTo>
                    <a:pt x="0" y="0"/>
                  </a:lnTo>
                  <a:lnTo>
                    <a:pt x="44091" y="0"/>
                  </a:lnTo>
                  <a:lnTo>
                    <a:pt x="44091" y="137580"/>
                  </a:lnTo>
                  <a:lnTo>
                    <a:pt x="107263" y="63566"/>
                  </a:lnTo>
                  <a:lnTo>
                    <a:pt x="161357" y="63566"/>
                  </a:lnTo>
                  <a:lnTo>
                    <a:pt x="95000" y="138943"/>
                  </a:lnTo>
                  <a:lnTo>
                    <a:pt x="163178" y="230207"/>
                  </a:lnTo>
                  <a:lnTo>
                    <a:pt x="108182" y="230207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01378" y="786072"/>
              <a:ext cx="49530" cy="230504"/>
            </a:xfrm>
            <a:custGeom>
              <a:avLst/>
              <a:gdLst/>
              <a:ahLst/>
              <a:cxnLst/>
              <a:rect l="l" t="t" r="r" b="b"/>
              <a:pathLst>
                <a:path w="49529" h="230505">
                  <a:moveTo>
                    <a:pt x="49098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9098" y="230207"/>
                  </a:lnTo>
                  <a:lnTo>
                    <a:pt x="4909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4791" y="844883"/>
              <a:ext cx="157708" cy="1716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4323" y="785850"/>
              <a:ext cx="170439" cy="2347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8179" y="70369"/>
                  </a:moveTo>
                  <a:lnTo>
                    <a:pt x="4093" y="70369"/>
                  </a:lnTo>
                  <a:lnTo>
                    <a:pt x="4093" y="237010"/>
                  </a:lnTo>
                  <a:lnTo>
                    <a:pt x="48179" y="237010"/>
                  </a:lnTo>
                  <a:lnTo>
                    <a:pt x="48179" y="70369"/>
                  </a:lnTo>
                  <a:close/>
                </a:path>
                <a:path w="52704" h="237490">
                  <a:moveTo>
                    <a:pt x="25913" y="0"/>
                  </a:moveTo>
                  <a:lnTo>
                    <a:pt x="0" y="25872"/>
                  </a:lnTo>
                  <a:lnTo>
                    <a:pt x="1364" y="34049"/>
                  </a:lnTo>
                  <a:lnTo>
                    <a:pt x="5007" y="41309"/>
                  </a:lnTo>
                  <a:lnTo>
                    <a:pt x="10904" y="47211"/>
                  </a:lnTo>
                  <a:lnTo>
                    <a:pt x="17732" y="50843"/>
                  </a:lnTo>
                  <a:lnTo>
                    <a:pt x="25913" y="52218"/>
                  </a:lnTo>
                  <a:lnTo>
                    <a:pt x="34095" y="50843"/>
                  </a:lnTo>
                  <a:lnTo>
                    <a:pt x="41368" y="47211"/>
                  </a:lnTo>
                  <a:lnTo>
                    <a:pt x="47277" y="41309"/>
                  </a:lnTo>
                  <a:lnTo>
                    <a:pt x="50908" y="34049"/>
                  </a:lnTo>
                  <a:lnTo>
                    <a:pt x="52272" y="25872"/>
                  </a:lnTo>
                  <a:lnTo>
                    <a:pt x="50908" y="17712"/>
                  </a:lnTo>
                  <a:lnTo>
                    <a:pt x="47277" y="10435"/>
                  </a:lnTo>
                  <a:lnTo>
                    <a:pt x="41368" y="4989"/>
                  </a:lnTo>
                  <a:lnTo>
                    <a:pt x="34095" y="1357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093" y="237010"/>
                  </a:moveTo>
                  <a:lnTo>
                    <a:pt x="4093" y="70369"/>
                  </a:lnTo>
                  <a:lnTo>
                    <a:pt x="48179" y="70369"/>
                  </a:lnTo>
                  <a:lnTo>
                    <a:pt x="48179" y="237010"/>
                  </a:lnTo>
                  <a:lnTo>
                    <a:pt x="4093" y="237010"/>
                  </a:lnTo>
                  <a:close/>
                </a:path>
                <a:path w="52704" h="237490">
                  <a:moveTo>
                    <a:pt x="0" y="25872"/>
                  </a:moveTo>
                  <a:lnTo>
                    <a:pt x="25913" y="0"/>
                  </a:lnTo>
                  <a:lnTo>
                    <a:pt x="34095" y="1357"/>
                  </a:lnTo>
                  <a:lnTo>
                    <a:pt x="41368" y="4989"/>
                  </a:lnTo>
                  <a:lnTo>
                    <a:pt x="47277" y="10435"/>
                  </a:lnTo>
                  <a:lnTo>
                    <a:pt x="50908" y="17712"/>
                  </a:lnTo>
                  <a:lnTo>
                    <a:pt x="52272" y="25872"/>
                  </a:lnTo>
                  <a:lnTo>
                    <a:pt x="50908" y="34049"/>
                  </a:lnTo>
                  <a:lnTo>
                    <a:pt x="47277" y="41309"/>
                  </a:lnTo>
                  <a:lnTo>
                    <a:pt x="41368" y="47211"/>
                  </a:lnTo>
                  <a:lnTo>
                    <a:pt x="34095" y="50843"/>
                  </a:lnTo>
                  <a:lnTo>
                    <a:pt x="25913" y="52218"/>
                  </a:lnTo>
                  <a:lnTo>
                    <a:pt x="17732" y="50843"/>
                  </a:lnTo>
                  <a:lnTo>
                    <a:pt x="10904" y="47211"/>
                  </a:lnTo>
                  <a:lnTo>
                    <a:pt x="5007" y="41309"/>
                  </a:lnTo>
                  <a:lnTo>
                    <a:pt x="1364" y="34049"/>
                  </a:lnTo>
                  <a:lnTo>
                    <a:pt x="0" y="25872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5227" y="844883"/>
              <a:ext cx="155430" cy="17570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ln w="31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solidFill>
              <a:srgbClr val="0D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ln w="3175">
              <a:solidFill>
                <a:srgbClr val="0D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13217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13217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2107" y="1092791"/>
              <a:ext cx="727224" cy="14983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57528" y="1135475"/>
              <a:ext cx="678123" cy="16572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789109" y="1180193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41824" y="0"/>
                  </a:moveTo>
                  <a:lnTo>
                    <a:pt x="0" y="0"/>
                  </a:lnTo>
                  <a:lnTo>
                    <a:pt x="0" y="20883"/>
                  </a:lnTo>
                  <a:lnTo>
                    <a:pt x="41824" y="20883"/>
                  </a:lnTo>
                  <a:lnTo>
                    <a:pt x="4182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18445" y="72076"/>
              <a:ext cx="539506" cy="592531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19" y="16509"/>
            <a:ext cx="1327150" cy="136144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65409" y="199389"/>
            <a:ext cx="1666240" cy="7594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51305" y="1859280"/>
            <a:ext cx="91973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Overall,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post-placement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tracking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 aims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to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 ensure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that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individuals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not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only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secure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 employment</a:t>
            </a:r>
            <a:r>
              <a:rPr sz="1600" spc="4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but</a:t>
            </a:r>
            <a:r>
              <a:rPr sz="1600" spc="4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also 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experience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sustained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success and growth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in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their careers. This contributes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to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the long-term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success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of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the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skill </a:t>
            </a:r>
            <a:r>
              <a:rPr sz="16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development</a:t>
            </a:r>
            <a:r>
              <a:rPr sz="1600" spc="4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program</a:t>
            </a:r>
            <a:r>
              <a:rPr sz="1600" spc="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600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economic</a:t>
            </a:r>
            <a:r>
              <a:rPr sz="1600" spc="3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empowerment</a:t>
            </a:r>
            <a:r>
              <a:rPr sz="1600" spc="4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74151"/>
                </a:solidFill>
                <a:latin typeface="Times New Roman"/>
                <a:cs typeface="Times New Roman"/>
              </a:rPr>
              <a:t>of</a:t>
            </a:r>
            <a:r>
              <a:rPr sz="16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6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individuals</a:t>
            </a:r>
            <a:r>
              <a:rPr sz="1600" spc="4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74151"/>
                </a:solidFill>
                <a:latin typeface="Times New Roman"/>
                <a:cs typeface="Times New Roman"/>
              </a:rPr>
              <a:t>involved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6519" y="16509"/>
            <a:ext cx="6439535" cy="1361440"/>
            <a:chOff x="96519" y="16509"/>
            <a:chExt cx="6439535" cy="13614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0744" y="782218"/>
              <a:ext cx="190884" cy="23837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44091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4091" y="230207"/>
                  </a:lnTo>
                  <a:lnTo>
                    <a:pt x="44091" y="187529"/>
                  </a:lnTo>
                  <a:lnTo>
                    <a:pt x="64090" y="166184"/>
                  </a:lnTo>
                  <a:lnTo>
                    <a:pt x="108182" y="230207"/>
                  </a:lnTo>
                  <a:lnTo>
                    <a:pt x="163178" y="230207"/>
                  </a:lnTo>
                  <a:lnTo>
                    <a:pt x="95000" y="138943"/>
                  </a:lnTo>
                  <a:lnTo>
                    <a:pt x="161357" y="63566"/>
                  </a:lnTo>
                  <a:lnTo>
                    <a:pt x="107263" y="63566"/>
                  </a:lnTo>
                  <a:lnTo>
                    <a:pt x="44091" y="137580"/>
                  </a:lnTo>
                  <a:lnTo>
                    <a:pt x="44091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108182" y="230207"/>
                  </a:moveTo>
                  <a:lnTo>
                    <a:pt x="64090" y="166184"/>
                  </a:lnTo>
                  <a:lnTo>
                    <a:pt x="44091" y="187529"/>
                  </a:lnTo>
                  <a:lnTo>
                    <a:pt x="44091" y="230207"/>
                  </a:lnTo>
                  <a:lnTo>
                    <a:pt x="0" y="230207"/>
                  </a:lnTo>
                  <a:lnTo>
                    <a:pt x="0" y="0"/>
                  </a:lnTo>
                  <a:lnTo>
                    <a:pt x="44091" y="0"/>
                  </a:lnTo>
                  <a:lnTo>
                    <a:pt x="44091" y="137580"/>
                  </a:lnTo>
                  <a:lnTo>
                    <a:pt x="107263" y="63566"/>
                  </a:lnTo>
                  <a:lnTo>
                    <a:pt x="161357" y="63566"/>
                  </a:lnTo>
                  <a:lnTo>
                    <a:pt x="95000" y="138943"/>
                  </a:lnTo>
                  <a:lnTo>
                    <a:pt x="163178" y="230207"/>
                  </a:lnTo>
                  <a:lnTo>
                    <a:pt x="108182" y="230207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01378" y="786072"/>
              <a:ext cx="49530" cy="230504"/>
            </a:xfrm>
            <a:custGeom>
              <a:avLst/>
              <a:gdLst/>
              <a:ahLst/>
              <a:cxnLst/>
              <a:rect l="l" t="t" r="r" b="b"/>
              <a:pathLst>
                <a:path w="49529" h="230505">
                  <a:moveTo>
                    <a:pt x="49098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9098" y="230207"/>
                  </a:lnTo>
                  <a:lnTo>
                    <a:pt x="4909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4791" y="844883"/>
              <a:ext cx="157708" cy="1716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4323" y="785850"/>
              <a:ext cx="170439" cy="2347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8179" y="70369"/>
                  </a:moveTo>
                  <a:lnTo>
                    <a:pt x="4093" y="70369"/>
                  </a:lnTo>
                  <a:lnTo>
                    <a:pt x="4093" y="237010"/>
                  </a:lnTo>
                  <a:lnTo>
                    <a:pt x="48179" y="237010"/>
                  </a:lnTo>
                  <a:lnTo>
                    <a:pt x="48179" y="70369"/>
                  </a:lnTo>
                  <a:close/>
                </a:path>
                <a:path w="52704" h="237490">
                  <a:moveTo>
                    <a:pt x="25913" y="0"/>
                  </a:moveTo>
                  <a:lnTo>
                    <a:pt x="0" y="25872"/>
                  </a:lnTo>
                  <a:lnTo>
                    <a:pt x="1364" y="34049"/>
                  </a:lnTo>
                  <a:lnTo>
                    <a:pt x="5007" y="41309"/>
                  </a:lnTo>
                  <a:lnTo>
                    <a:pt x="10904" y="47211"/>
                  </a:lnTo>
                  <a:lnTo>
                    <a:pt x="17732" y="50843"/>
                  </a:lnTo>
                  <a:lnTo>
                    <a:pt x="25913" y="52218"/>
                  </a:lnTo>
                  <a:lnTo>
                    <a:pt x="34095" y="50843"/>
                  </a:lnTo>
                  <a:lnTo>
                    <a:pt x="41368" y="47211"/>
                  </a:lnTo>
                  <a:lnTo>
                    <a:pt x="47277" y="41309"/>
                  </a:lnTo>
                  <a:lnTo>
                    <a:pt x="50908" y="34049"/>
                  </a:lnTo>
                  <a:lnTo>
                    <a:pt x="52272" y="25872"/>
                  </a:lnTo>
                  <a:lnTo>
                    <a:pt x="50908" y="17712"/>
                  </a:lnTo>
                  <a:lnTo>
                    <a:pt x="47277" y="10435"/>
                  </a:lnTo>
                  <a:lnTo>
                    <a:pt x="41368" y="4989"/>
                  </a:lnTo>
                  <a:lnTo>
                    <a:pt x="34095" y="1357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093" y="237010"/>
                  </a:moveTo>
                  <a:lnTo>
                    <a:pt x="4093" y="70369"/>
                  </a:lnTo>
                  <a:lnTo>
                    <a:pt x="48179" y="70369"/>
                  </a:lnTo>
                  <a:lnTo>
                    <a:pt x="48179" y="237010"/>
                  </a:lnTo>
                  <a:lnTo>
                    <a:pt x="4093" y="237010"/>
                  </a:lnTo>
                  <a:close/>
                </a:path>
                <a:path w="52704" h="237490">
                  <a:moveTo>
                    <a:pt x="0" y="25872"/>
                  </a:moveTo>
                  <a:lnTo>
                    <a:pt x="25913" y="0"/>
                  </a:lnTo>
                  <a:lnTo>
                    <a:pt x="34095" y="1357"/>
                  </a:lnTo>
                  <a:lnTo>
                    <a:pt x="41368" y="4989"/>
                  </a:lnTo>
                  <a:lnTo>
                    <a:pt x="47277" y="10435"/>
                  </a:lnTo>
                  <a:lnTo>
                    <a:pt x="50908" y="17712"/>
                  </a:lnTo>
                  <a:lnTo>
                    <a:pt x="52272" y="25872"/>
                  </a:lnTo>
                  <a:lnTo>
                    <a:pt x="50908" y="34049"/>
                  </a:lnTo>
                  <a:lnTo>
                    <a:pt x="47277" y="41309"/>
                  </a:lnTo>
                  <a:lnTo>
                    <a:pt x="41368" y="47211"/>
                  </a:lnTo>
                  <a:lnTo>
                    <a:pt x="34095" y="50843"/>
                  </a:lnTo>
                  <a:lnTo>
                    <a:pt x="25913" y="52218"/>
                  </a:lnTo>
                  <a:lnTo>
                    <a:pt x="17732" y="50843"/>
                  </a:lnTo>
                  <a:lnTo>
                    <a:pt x="10904" y="47211"/>
                  </a:lnTo>
                  <a:lnTo>
                    <a:pt x="5007" y="41309"/>
                  </a:lnTo>
                  <a:lnTo>
                    <a:pt x="1364" y="34049"/>
                  </a:lnTo>
                  <a:lnTo>
                    <a:pt x="0" y="25872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5226" y="844883"/>
              <a:ext cx="155430" cy="17570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ln w="31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solidFill>
              <a:srgbClr val="0D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ln w="3175">
              <a:solidFill>
                <a:srgbClr val="0D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2107" y="1092791"/>
              <a:ext cx="727224" cy="14983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57528" y="1135475"/>
              <a:ext cx="678123" cy="16572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789109" y="1180193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41824" y="0"/>
                  </a:moveTo>
                  <a:lnTo>
                    <a:pt x="0" y="0"/>
                  </a:lnTo>
                  <a:lnTo>
                    <a:pt x="0" y="20883"/>
                  </a:lnTo>
                  <a:lnTo>
                    <a:pt x="41824" y="20883"/>
                  </a:lnTo>
                  <a:lnTo>
                    <a:pt x="4182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18445" y="72076"/>
              <a:ext cx="539506" cy="59253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519" y="16509"/>
              <a:ext cx="1327150" cy="1361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619"/>
            <a:ext cx="12192000" cy="6850380"/>
            <a:chOff x="0" y="7619"/>
            <a:chExt cx="12192000" cy="6850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19"/>
              <a:ext cx="12192000" cy="68503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5409" y="147320"/>
              <a:ext cx="1666240" cy="7607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1919" y="1229359"/>
              <a:ext cx="9408160" cy="109601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9135" marR="5080" indent="-68707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EMPLOYABILITY </a:t>
            </a:r>
            <a:r>
              <a:rPr spc="-10" dirty="0"/>
              <a:t>POTENTIAL </a:t>
            </a:r>
            <a:r>
              <a:rPr dirty="0"/>
              <a:t>ASSESSMENT </a:t>
            </a:r>
            <a:r>
              <a:rPr spc="-5" dirty="0"/>
              <a:t>BASED ON </a:t>
            </a:r>
            <a:r>
              <a:rPr spc="-440" dirty="0"/>
              <a:t> </a:t>
            </a:r>
            <a:r>
              <a:rPr spc="-35" dirty="0"/>
              <a:t>TARGET</a:t>
            </a:r>
            <a:r>
              <a:rPr spc="-10" dirty="0"/>
              <a:t> </a:t>
            </a:r>
            <a:r>
              <a:rPr spc="-5" dirty="0"/>
              <a:t>DEMAND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MOU’S</a:t>
            </a:r>
            <a:r>
              <a:rPr spc="-15" dirty="0"/>
              <a:t> </a:t>
            </a:r>
            <a:r>
              <a:rPr dirty="0"/>
              <a:t>SHARED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5692" y="2245614"/>
            <a:ext cx="9707245" cy="4230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50000"/>
              </a:lnSpc>
              <a:spcBef>
                <a:spcPts val="100"/>
              </a:spcBef>
            </a:pP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Assessing</a:t>
            </a:r>
            <a:r>
              <a:rPr sz="1800" spc="5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employability</a:t>
            </a:r>
            <a:r>
              <a:rPr sz="1800" spc="7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potential</a:t>
            </a:r>
            <a:r>
              <a:rPr sz="1800" spc="6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based</a:t>
            </a:r>
            <a:r>
              <a:rPr sz="1800" spc="6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on</a:t>
            </a:r>
            <a:r>
              <a:rPr sz="1800" spc="6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target</a:t>
            </a:r>
            <a:r>
              <a:rPr sz="1800" spc="6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demand</a:t>
            </a:r>
            <a:r>
              <a:rPr sz="1800" spc="6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800" spc="6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Memoranda</a:t>
            </a:r>
            <a:r>
              <a:rPr sz="1800" spc="6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of</a:t>
            </a:r>
            <a:r>
              <a:rPr sz="1800" spc="6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Understanding</a:t>
            </a:r>
            <a:r>
              <a:rPr sz="1800" spc="6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(MOUs)</a:t>
            </a:r>
            <a:r>
              <a:rPr sz="1800" spc="6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in </a:t>
            </a:r>
            <a:r>
              <a:rPr sz="1800" spc="-44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skill development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training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scheme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involves evaluating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alignment between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 skills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being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imparted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through training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programs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and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actual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demands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 job market.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Here are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 key steps involved in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this process</a:t>
            </a:r>
            <a:endParaRPr sz="1800">
              <a:latin typeface="Times New Roman"/>
              <a:cs typeface="Times New Roman"/>
            </a:endParaRPr>
          </a:p>
          <a:p>
            <a:pPr marL="98425" algn="just">
              <a:lnSpc>
                <a:spcPct val="100000"/>
              </a:lnSpc>
              <a:spcBef>
                <a:spcPts val="700"/>
              </a:spcBef>
            </a:pP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Identifying</a:t>
            </a:r>
            <a:r>
              <a:rPr sz="1800" b="1" spc="-5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374151"/>
                </a:solidFill>
                <a:latin typeface="Times New Roman"/>
                <a:cs typeface="Times New Roman"/>
              </a:rPr>
              <a:t>Target</a:t>
            </a:r>
            <a:r>
              <a:rPr sz="1800" b="1" spc="-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Demand: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98425" marR="5080" algn="just">
              <a:lnSpc>
                <a:spcPct val="100000"/>
              </a:lnSpc>
            </a:pP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Occupational</a:t>
            </a:r>
            <a:r>
              <a:rPr sz="1800" b="1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Analysis:</a:t>
            </a:r>
            <a:r>
              <a:rPr sz="1800" b="1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Conduct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thorough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analysis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of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job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market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to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identify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in-demand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occupations and industries. Consider factors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such as economic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trends,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emerging sectors,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and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 specific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needs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of local or regional employers.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98425" marR="5080" algn="just">
              <a:lnSpc>
                <a:spcPct val="100000"/>
              </a:lnSpc>
            </a:pP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Skill Gap Analysis: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Identify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 skills that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are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currently in demand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and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compare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them with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existing 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skills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workforce. This helps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in determining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the gaps that need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to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be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addressed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through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skill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development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programs.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6519" y="16509"/>
            <a:ext cx="6439535" cy="1361440"/>
            <a:chOff x="96519" y="16509"/>
            <a:chExt cx="6439535" cy="136144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0744" y="782218"/>
              <a:ext cx="190884" cy="23837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44091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4091" y="230207"/>
                  </a:lnTo>
                  <a:lnTo>
                    <a:pt x="44091" y="187529"/>
                  </a:lnTo>
                  <a:lnTo>
                    <a:pt x="64090" y="166184"/>
                  </a:lnTo>
                  <a:lnTo>
                    <a:pt x="108182" y="230207"/>
                  </a:lnTo>
                  <a:lnTo>
                    <a:pt x="163178" y="230207"/>
                  </a:lnTo>
                  <a:lnTo>
                    <a:pt x="95000" y="138943"/>
                  </a:lnTo>
                  <a:lnTo>
                    <a:pt x="161357" y="63566"/>
                  </a:lnTo>
                  <a:lnTo>
                    <a:pt x="107263" y="63566"/>
                  </a:lnTo>
                  <a:lnTo>
                    <a:pt x="44091" y="137580"/>
                  </a:lnTo>
                  <a:lnTo>
                    <a:pt x="44091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108182" y="230207"/>
                  </a:moveTo>
                  <a:lnTo>
                    <a:pt x="64090" y="166184"/>
                  </a:lnTo>
                  <a:lnTo>
                    <a:pt x="44091" y="187529"/>
                  </a:lnTo>
                  <a:lnTo>
                    <a:pt x="44091" y="230207"/>
                  </a:lnTo>
                  <a:lnTo>
                    <a:pt x="0" y="230207"/>
                  </a:lnTo>
                  <a:lnTo>
                    <a:pt x="0" y="0"/>
                  </a:lnTo>
                  <a:lnTo>
                    <a:pt x="44091" y="0"/>
                  </a:lnTo>
                  <a:lnTo>
                    <a:pt x="44091" y="137580"/>
                  </a:lnTo>
                  <a:lnTo>
                    <a:pt x="107263" y="63566"/>
                  </a:lnTo>
                  <a:lnTo>
                    <a:pt x="161357" y="63566"/>
                  </a:lnTo>
                  <a:lnTo>
                    <a:pt x="95000" y="138943"/>
                  </a:lnTo>
                  <a:lnTo>
                    <a:pt x="163178" y="230207"/>
                  </a:lnTo>
                  <a:lnTo>
                    <a:pt x="108182" y="230207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01378" y="786072"/>
              <a:ext cx="49530" cy="230504"/>
            </a:xfrm>
            <a:custGeom>
              <a:avLst/>
              <a:gdLst/>
              <a:ahLst/>
              <a:cxnLst/>
              <a:rect l="l" t="t" r="r" b="b"/>
              <a:pathLst>
                <a:path w="49529" h="230505">
                  <a:moveTo>
                    <a:pt x="49098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9098" y="230207"/>
                  </a:lnTo>
                  <a:lnTo>
                    <a:pt x="4909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94791" y="844883"/>
              <a:ext cx="157708" cy="1716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4323" y="785850"/>
              <a:ext cx="170439" cy="23474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8179" y="70369"/>
                  </a:moveTo>
                  <a:lnTo>
                    <a:pt x="4093" y="70369"/>
                  </a:lnTo>
                  <a:lnTo>
                    <a:pt x="4093" y="237010"/>
                  </a:lnTo>
                  <a:lnTo>
                    <a:pt x="48179" y="237010"/>
                  </a:lnTo>
                  <a:lnTo>
                    <a:pt x="48179" y="70369"/>
                  </a:lnTo>
                  <a:close/>
                </a:path>
                <a:path w="52704" h="237490">
                  <a:moveTo>
                    <a:pt x="25913" y="0"/>
                  </a:moveTo>
                  <a:lnTo>
                    <a:pt x="0" y="25872"/>
                  </a:lnTo>
                  <a:lnTo>
                    <a:pt x="1364" y="34049"/>
                  </a:lnTo>
                  <a:lnTo>
                    <a:pt x="5007" y="41309"/>
                  </a:lnTo>
                  <a:lnTo>
                    <a:pt x="10904" y="47211"/>
                  </a:lnTo>
                  <a:lnTo>
                    <a:pt x="17732" y="50843"/>
                  </a:lnTo>
                  <a:lnTo>
                    <a:pt x="25913" y="52218"/>
                  </a:lnTo>
                  <a:lnTo>
                    <a:pt x="34095" y="50843"/>
                  </a:lnTo>
                  <a:lnTo>
                    <a:pt x="41368" y="47211"/>
                  </a:lnTo>
                  <a:lnTo>
                    <a:pt x="47277" y="41309"/>
                  </a:lnTo>
                  <a:lnTo>
                    <a:pt x="50908" y="34049"/>
                  </a:lnTo>
                  <a:lnTo>
                    <a:pt x="52272" y="25872"/>
                  </a:lnTo>
                  <a:lnTo>
                    <a:pt x="50908" y="17712"/>
                  </a:lnTo>
                  <a:lnTo>
                    <a:pt x="47277" y="10435"/>
                  </a:lnTo>
                  <a:lnTo>
                    <a:pt x="41368" y="4989"/>
                  </a:lnTo>
                  <a:lnTo>
                    <a:pt x="34095" y="1357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093" y="237010"/>
                  </a:moveTo>
                  <a:lnTo>
                    <a:pt x="4093" y="70369"/>
                  </a:lnTo>
                  <a:lnTo>
                    <a:pt x="48179" y="70369"/>
                  </a:lnTo>
                  <a:lnTo>
                    <a:pt x="48179" y="237010"/>
                  </a:lnTo>
                  <a:lnTo>
                    <a:pt x="4093" y="237010"/>
                  </a:lnTo>
                  <a:close/>
                </a:path>
                <a:path w="52704" h="237490">
                  <a:moveTo>
                    <a:pt x="0" y="25872"/>
                  </a:moveTo>
                  <a:lnTo>
                    <a:pt x="25913" y="0"/>
                  </a:lnTo>
                  <a:lnTo>
                    <a:pt x="34095" y="1357"/>
                  </a:lnTo>
                  <a:lnTo>
                    <a:pt x="41368" y="4989"/>
                  </a:lnTo>
                  <a:lnTo>
                    <a:pt x="47277" y="10435"/>
                  </a:lnTo>
                  <a:lnTo>
                    <a:pt x="50908" y="17712"/>
                  </a:lnTo>
                  <a:lnTo>
                    <a:pt x="52272" y="25872"/>
                  </a:lnTo>
                  <a:lnTo>
                    <a:pt x="50908" y="34049"/>
                  </a:lnTo>
                  <a:lnTo>
                    <a:pt x="47277" y="41309"/>
                  </a:lnTo>
                  <a:lnTo>
                    <a:pt x="41368" y="47211"/>
                  </a:lnTo>
                  <a:lnTo>
                    <a:pt x="34095" y="50843"/>
                  </a:lnTo>
                  <a:lnTo>
                    <a:pt x="25913" y="52218"/>
                  </a:lnTo>
                  <a:lnTo>
                    <a:pt x="17732" y="50843"/>
                  </a:lnTo>
                  <a:lnTo>
                    <a:pt x="10904" y="47211"/>
                  </a:lnTo>
                  <a:lnTo>
                    <a:pt x="5007" y="41309"/>
                  </a:lnTo>
                  <a:lnTo>
                    <a:pt x="1364" y="34049"/>
                  </a:lnTo>
                  <a:lnTo>
                    <a:pt x="0" y="25872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5226" y="844883"/>
              <a:ext cx="155430" cy="17570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ln w="31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solidFill>
              <a:srgbClr val="0D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ln w="3175">
              <a:solidFill>
                <a:srgbClr val="0D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42107" y="1092791"/>
              <a:ext cx="727224" cy="14983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7528" y="1135475"/>
              <a:ext cx="678123" cy="16572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789109" y="1180193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41824" y="0"/>
                  </a:moveTo>
                  <a:lnTo>
                    <a:pt x="0" y="0"/>
                  </a:lnTo>
                  <a:lnTo>
                    <a:pt x="0" y="20883"/>
                  </a:lnTo>
                  <a:lnTo>
                    <a:pt x="41824" y="20883"/>
                  </a:lnTo>
                  <a:lnTo>
                    <a:pt x="4182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18445" y="72076"/>
              <a:ext cx="539506" cy="59253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519" y="16509"/>
              <a:ext cx="1327150" cy="1361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619"/>
            <a:ext cx="12192000" cy="6850380"/>
            <a:chOff x="0" y="7619"/>
            <a:chExt cx="12192000" cy="6850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19"/>
              <a:ext cx="12192000" cy="68503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5409" y="147320"/>
              <a:ext cx="1666240" cy="7607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" y="1334770"/>
              <a:ext cx="2040889" cy="114172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9430" y="1641475"/>
            <a:ext cx="1018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ABOUT</a:t>
            </a:r>
            <a:r>
              <a:rPr sz="1800" spc="-85" dirty="0"/>
              <a:t> </a:t>
            </a:r>
            <a:r>
              <a:rPr sz="1800" dirty="0"/>
              <a:t>US</a:t>
            </a:r>
            <a:endParaRPr sz="1800"/>
          </a:p>
        </p:txBody>
      </p:sp>
      <p:grpSp>
        <p:nvGrpSpPr>
          <p:cNvPr id="7" name="object 7"/>
          <p:cNvGrpSpPr/>
          <p:nvPr/>
        </p:nvGrpSpPr>
        <p:grpSpPr>
          <a:xfrm>
            <a:off x="96519" y="16509"/>
            <a:ext cx="6439535" cy="1361440"/>
            <a:chOff x="96519" y="16509"/>
            <a:chExt cx="6439535" cy="136144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0744" y="782218"/>
              <a:ext cx="190884" cy="23837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44091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4091" y="230207"/>
                  </a:lnTo>
                  <a:lnTo>
                    <a:pt x="44091" y="187529"/>
                  </a:lnTo>
                  <a:lnTo>
                    <a:pt x="64090" y="166184"/>
                  </a:lnTo>
                  <a:lnTo>
                    <a:pt x="108182" y="230207"/>
                  </a:lnTo>
                  <a:lnTo>
                    <a:pt x="163178" y="230207"/>
                  </a:lnTo>
                  <a:lnTo>
                    <a:pt x="95000" y="138943"/>
                  </a:lnTo>
                  <a:lnTo>
                    <a:pt x="161357" y="63566"/>
                  </a:lnTo>
                  <a:lnTo>
                    <a:pt x="107263" y="63566"/>
                  </a:lnTo>
                  <a:lnTo>
                    <a:pt x="44091" y="137580"/>
                  </a:lnTo>
                  <a:lnTo>
                    <a:pt x="44091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108182" y="230207"/>
                  </a:moveTo>
                  <a:lnTo>
                    <a:pt x="64090" y="166184"/>
                  </a:lnTo>
                  <a:lnTo>
                    <a:pt x="44091" y="187529"/>
                  </a:lnTo>
                  <a:lnTo>
                    <a:pt x="44091" y="230207"/>
                  </a:lnTo>
                  <a:lnTo>
                    <a:pt x="0" y="230207"/>
                  </a:lnTo>
                  <a:lnTo>
                    <a:pt x="0" y="0"/>
                  </a:lnTo>
                  <a:lnTo>
                    <a:pt x="44091" y="0"/>
                  </a:lnTo>
                  <a:lnTo>
                    <a:pt x="44091" y="137580"/>
                  </a:lnTo>
                  <a:lnTo>
                    <a:pt x="107263" y="63566"/>
                  </a:lnTo>
                  <a:lnTo>
                    <a:pt x="161357" y="63566"/>
                  </a:lnTo>
                  <a:lnTo>
                    <a:pt x="95000" y="138943"/>
                  </a:lnTo>
                  <a:lnTo>
                    <a:pt x="163178" y="230207"/>
                  </a:lnTo>
                  <a:lnTo>
                    <a:pt x="108182" y="230207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01378" y="786072"/>
              <a:ext cx="49530" cy="230504"/>
            </a:xfrm>
            <a:custGeom>
              <a:avLst/>
              <a:gdLst/>
              <a:ahLst/>
              <a:cxnLst/>
              <a:rect l="l" t="t" r="r" b="b"/>
              <a:pathLst>
                <a:path w="49529" h="230505">
                  <a:moveTo>
                    <a:pt x="49098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9098" y="230207"/>
                  </a:lnTo>
                  <a:lnTo>
                    <a:pt x="4909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94791" y="844883"/>
              <a:ext cx="157708" cy="1716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4323" y="785850"/>
              <a:ext cx="170439" cy="2347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8179" y="70369"/>
                  </a:moveTo>
                  <a:lnTo>
                    <a:pt x="4093" y="70369"/>
                  </a:lnTo>
                  <a:lnTo>
                    <a:pt x="4093" y="237010"/>
                  </a:lnTo>
                  <a:lnTo>
                    <a:pt x="48179" y="237010"/>
                  </a:lnTo>
                  <a:lnTo>
                    <a:pt x="48179" y="70369"/>
                  </a:lnTo>
                  <a:close/>
                </a:path>
                <a:path w="52704" h="237490">
                  <a:moveTo>
                    <a:pt x="25913" y="0"/>
                  </a:moveTo>
                  <a:lnTo>
                    <a:pt x="0" y="25872"/>
                  </a:lnTo>
                  <a:lnTo>
                    <a:pt x="1364" y="34049"/>
                  </a:lnTo>
                  <a:lnTo>
                    <a:pt x="5007" y="41309"/>
                  </a:lnTo>
                  <a:lnTo>
                    <a:pt x="10904" y="47211"/>
                  </a:lnTo>
                  <a:lnTo>
                    <a:pt x="17732" y="50843"/>
                  </a:lnTo>
                  <a:lnTo>
                    <a:pt x="25913" y="52218"/>
                  </a:lnTo>
                  <a:lnTo>
                    <a:pt x="34095" y="50843"/>
                  </a:lnTo>
                  <a:lnTo>
                    <a:pt x="41368" y="47211"/>
                  </a:lnTo>
                  <a:lnTo>
                    <a:pt x="47277" y="41309"/>
                  </a:lnTo>
                  <a:lnTo>
                    <a:pt x="50908" y="34049"/>
                  </a:lnTo>
                  <a:lnTo>
                    <a:pt x="52272" y="25872"/>
                  </a:lnTo>
                  <a:lnTo>
                    <a:pt x="50908" y="17712"/>
                  </a:lnTo>
                  <a:lnTo>
                    <a:pt x="47277" y="10435"/>
                  </a:lnTo>
                  <a:lnTo>
                    <a:pt x="41368" y="4989"/>
                  </a:lnTo>
                  <a:lnTo>
                    <a:pt x="34095" y="1357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093" y="237010"/>
                  </a:moveTo>
                  <a:lnTo>
                    <a:pt x="4093" y="70369"/>
                  </a:lnTo>
                  <a:lnTo>
                    <a:pt x="48179" y="70369"/>
                  </a:lnTo>
                  <a:lnTo>
                    <a:pt x="48179" y="237010"/>
                  </a:lnTo>
                  <a:lnTo>
                    <a:pt x="4093" y="237010"/>
                  </a:lnTo>
                  <a:close/>
                </a:path>
                <a:path w="52704" h="237490">
                  <a:moveTo>
                    <a:pt x="0" y="25872"/>
                  </a:moveTo>
                  <a:lnTo>
                    <a:pt x="25913" y="0"/>
                  </a:lnTo>
                  <a:lnTo>
                    <a:pt x="34095" y="1357"/>
                  </a:lnTo>
                  <a:lnTo>
                    <a:pt x="41368" y="4989"/>
                  </a:lnTo>
                  <a:lnTo>
                    <a:pt x="47277" y="10435"/>
                  </a:lnTo>
                  <a:lnTo>
                    <a:pt x="50908" y="17712"/>
                  </a:lnTo>
                  <a:lnTo>
                    <a:pt x="52272" y="25872"/>
                  </a:lnTo>
                  <a:lnTo>
                    <a:pt x="50908" y="34049"/>
                  </a:lnTo>
                  <a:lnTo>
                    <a:pt x="47277" y="41309"/>
                  </a:lnTo>
                  <a:lnTo>
                    <a:pt x="41368" y="47211"/>
                  </a:lnTo>
                  <a:lnTo>
                    <a:pt x="34095" y="50843"/>
                  </a:lnTo>
                  <a:lnTo>
                    <a:pt x="25913" y="52218"/>
                  </a:lnTo>
                  <a:lnTo>
                    <a:pt x="17732" y="50843"/>
                  </a:lnTo>
                  <a:lnTo>
                    <a:pt x="10904" y="47211"/>
                  </a:lnTo>
                  <a:lnTo>
                    <a:pt x="5007" y="41309"/>
                  </a:lnTo>
                  <a:lnTo>
                    <a:pt x="1364" y="34049"/>
                  </a:lnTo>
                  <a:lnTo>
                    <a:pt x="0" y="25872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5226" y="844883"/>
              <a:ext cx="155430" cy="17570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ln w="31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solidFill>
              <a:srgbClr val="0D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ln w="3175">
              <a:solidFill>
                <a:srgbClr val="0D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42107" y="1092791"/>
              <a:ext cx="727224" cy="14983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7528" y="1135475"/>
              <a:ext cx="678123" cy="16572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789109" y="1180193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41824" y="0"/>
                  </a:moveTo>
                  <a:lnTo>
                    <a:pt x="0" y="0"/>
                  </a:lnTo>
                  <a:lnTo>
                    <a:pt x="0" y="20883"/>
                  </a:lnTo>
                  <a:lnTo>
                    <a:pt x="41824" y="20883"/>
                  </a:lnTo>
                  <a:lnTo>
                    <a:pt x="4182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18445" y="72076"/>
              <a:ext cx="539506" cy="59253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519" y="16509"/>
              <a:ext cx="1327150" cy="136144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2042795" y="1520190"/>
            <a:ext cx="9281795" cy="4896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Kulbhushan </a:t>
            </a:r>
            <a:r>
              <a:rPr sz="1600" dirty="0">
                <a:latin typeface="Times New Roman"/>
                <a:cs typeface="Times New Roman"/>
              </a:rPr>
              <a:t>Jain </a:t>
            </a:r>
            <a:r>
              <a:rPr sz="1600" spc="-40" dirty="0">
                <a:latin typeface="Times New Roman"/>
                <a:cs typeface="Times New Roman"/>
              </a:rPr>
              <a:t>Veena </a:t>
            </a:r>
            <a:r>
              <a:rPr sz="1600" spc="-5" dirty="0">
                <a:latin typeface="Times New Roman"/>
                <a:cs typeface="Times New Roman"/>
              </a:rPr>
              <a:t>Jain's </a:t>
            </a:r>
            <a:r>
              <a:rPr sz="1600" spc="-15" dirty="0">
                <a:latin typeface="Times New Roman"/>
                <a:cs typeface="Times New Roman"/>
              </a:rPr>
              <a:t>Trust </a:t>
            </a:r>
            <a:r>
              <a:rPr sz="1600" spc="-5" dirty="0">
                <a:latin typeface="Times New Roman"/>
                <a:cs typeface="Times New Roman"/>
              </a:rPr>
              <a:t>was </a:t>
            </a:r>
            <a:r>
              <a:rPr sz="1600" dirty="0">
                <a:latin typeface="Times New Roman"/>
                <a:cs typeface="Times New Roman"/>
              </a:rPr>
              <a:t>established </a:t>
            </a:r>
            <a:r>
              <a:rPr sz="1600" spc="-5" dirty="0">
                <a:latin typeface="Times New Roman"/>
                <a:cs typeface="Times New Roman"/>
              </a:rPr>
              <a:t>in </a:t>
            </a:r>
            <a:r>
              <a:rPr sz="1600" dirty="0">
                <a:latin typeface="Times New Roman"/>
                <a:cs typeface="Times New Roman"/>
              </a:rPr>
              <a:t>2009 </a:t>
            </a:r>
            <a:r>
              <a:rPr sz="1600" spc="-5" dirty="0">
                <a:latin typeface="Times New Roman"/>
                <a:cs typeface="Times New Roman"/>
              </a:rPr>
              <a:t>with </a:t>
            </a:r>
            <a:r>
              <a:rPr sz="1600" dirty="0">
                <a:latin typeface="Times New Roman"/>
                <a:cs typeface="Times New Roman"/>
              </a:rPr>
              <a:t>aim </a:t>
            </a:r>
            <a:r>
              <a:rPr sz="1600" spc="-55" dirty="0">
                <a:latin typeface="Times New Roman"/>
                <a:cs typeface="Times New Roman"/>
              </a:rPr>
              <a:t>To </a:t>
            </a:r>
            <a:r>
              <a:rPr sz="1600" dirty="0">
                <a:latin typeface="Times New Roman"/>
                <a:cs typeface="Times New Roman"/>
              </a:rPr>
              <a:t>produce excellent Medical professionals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with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strong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academic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base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and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sound </a:t>
            </a:r>
            <a:r>
              <a:rPr sz="1600" spc="-5" dirty="0">
                <a:latin typeface="Times New Roman"/>
                <a:cs typeface="Times New Roman"/>
              </a:rPr>
              <a:t>technical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competence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who can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effectively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serve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community.</a:t>
            </a:r>
            <a:endParaRPr sz="1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KJVJT is </a:t>
            </a:r>
            <a:r>
              <a:rPr sz="1600" dirty="0">
                <a:latin typeface="Times New Roman"/>
                <a:cs typeface="Times New Roman"/>
              </a:rPr>
              <a:t>approved </a:t>
            </a:r>
            <a:r>
              <a:rPr sz="1600" spc="-5" dirty="0">
                <a:latin typeface="Times New Roman"/>
                <a:cs typeface="Times New Roman"/>
              </a:rPr>
              <a:t>and affiliated with </a:t>
            </a:r>
            <a:r>
              <a:rPr sz="1600" dirty="0">
                <a:latin typeface="Times New Roman"/>
                <a:cs typeface="Times New Roman"/>
              </a:rPr>
              <a:t>Indian </a:t>
            </a:r>
            <a:r>
              <a:rPr sz="1600" spc="-5" dirty="0">
                <a:latin typeface="Times New Roman"/>
                <a:cs typeface="Times New Roman"/>
              </a:rPr>
              <a:t>Nursing </a:t>
            </a:r>
            <a:r>
              <a:rPr sz="1600" dirty="0">
                <a:latin typeface="Times New Roman"/>
                <a:cs typeface="Times New Roman"/>
              </a:rPr>
              <a:t>Council, </a:t>
            </a:r>
            <a:r>
              <a:rPr sz="1600" spc="-5" dirty="0">
                <a:latin typeface="Times New Roman"/>
                <a:cs typeface="Times New Roman"/>
              </a:rPr>
              <a:t>New Delhi, </a:t>
            </a:r>
            <a:r>
              <a:rPr sz="1600" dirty="0">
                <a:latin typeface="Times New Roman"/>
                <a:cs typeface="Times New Roman"/>
              </a:rPr>
              <a:t>Punjab </a:t>
            </a:r>
            <a:r>
              <a:rPr sz="1600" spc="-5" dirty="0">
                <a:latin typeface="Times New Roman"/>
                <a:cs typeface="Times New Roman"/>
              </a:rPr>
              <a:t>Nurses Registration </a:t>
            </a:r>
            <a:r>
              <a:rPr sz="1600" dirty="0">
                <a:latin typeface="Times New Roman"/>
                <a:cs typeface="Times New Roman"/>
              </a:rPr>
              <a:t>Council,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Chandigarh &amp; </a:t>
            </a:r>
            <a:r>
              <a:rPr sz="1600" spc="-5" dirty="0">
                <a:latin typeface="Times New Roman"/>
                <a:cs typeface="Times New Roman"/>
              </a:rPr>
              <a:t>Govt.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4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Punjab </a:t>
            </a:r>
            <a:r>
              <a:rPr sz="1600" spc="-5" dirty="0">
                <a:latin typeface="Times New Roman"/>
                <a:cs typeface="Times New Roman"/>
              </a:rPr>
              <a:t>and </a:t>
            </a:r>
            <a:r>
              <a:rPr sz="1600" dirty="0">
                <a:latin typeface="Times New Roman"/>
                <a:cs typeface="Times New Roman"/>
              </a:rPr>
              <a:t>are running one nursing college </a:t>
            </a:r>
            <a:r>
              <a:rPr sz="1600" spc="-5" dirty="0">
                <a:latin typeface="Times New Roman"/>
                <a:cs typeface="Times New Roman"/>
              </a:rPr>
              <a:t>and </a:t>
            </a:r>
            <a:r>
              <a:rPr sz="1600" dirty="0">
                <a:latin typeface="Times New Roman"/>
                <a:cs typeface="Times New Roman"/>
              </a:rPr>
              <a:t>one management college </a:t>
            </a:r>
            <a:r>
              <a:rPr sz="1600" spc="-5" dirty="0">
                <a:latin typeface="Times New Roman"/>
                <a:cs typeface="Times New Roman"/>
              </a:rPr>
              <a:t>and </a:t>
            </a:r>
            <a:r>
              <a:rPr sz="1600" dirty="0">
                <a:latin typeface="Times New Roman"/>
                <a:cs typeface="Times New Roman"/>
              </a:rPr>
              <a:t>have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trained </a:t>
            </a:r>
            <a:r>
              <a:rPr sz="1600" dirty="0">
                <a:latin typeface="Times New Roman"/>
                <a:cs typeface="Times New Roman"/>
              </a:rPr>
              <a:t>more 4000 candidates </a:t>
            </a:r>
            <a:r>
              <a:rPr sz="1600" spc="-5" dirty="0">
                <a:latin typeface="Times New Roman"/>
                <a:cs typeface="Times New Roman"/>
              </a:rPr>
              <a:t>so </a:t>
            </a:r>
            <a:r>
              <a:rPr sz="1600" spc="-25" dirty="0">
                <a:latin typeface="Times New Roman"/>
                <a:cs typeface="Times New Roman"/>
              </a:rPr>
              <a:t>far. </a:t>
            </a:r>
            <a:r>
              <a:rPr sz="1600" spc="-5" dirty="0">
                <a:latin typeface="Times New Roman"/>
                <a:cs typeface="Times New Roman"/>
              </a:rPr>
              <a:t>KJVJT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has </a:t>
            </a:r>
            <a:r>
              <a:rPr sz="1600" dirty="0">
                <a:latin typeface="Times New Roman"/>
                <a:cs typeface="Times New Roman"/>
              </a:rPr>
              <a:t>recently nominated </a:t>
            </a:r>
            <a:r>
              <a:rPr sz="1600" spc="-5" dirty="0">
                <a:latin typeface="Times New Roman"/>
                <a:cs typeface="Times New Roman"/>
              </a:rPr>
              <a:t>as </a:t>
            </a:r>
            <a:r>
              <a:rPr sz="1600" dirty="0">
                <a:latin typeface="Times New Roman"/>
                <a:cs typeface="Times New Roman"/>
              </a:rPr>
              <a:t>approved </a:t>
            </a:r>
            <a:r>
              <a:rPr sz="1600" spc="-5" dirty="0">
                <a:latin typeface="Times New Roman"/>
                <a:cs typeface="Times New Roman"/>
              </a:rPr>
              <a:t>Non </a:t>
            </a:r>
            <a:r>
              <a:rPr sz="1600" dirty="0">
                <a:latin typeface="Times New Roman"/>
                <a:cs typeface="Times New Roman"/>
              </a:rPr>
              <a:t>funded </a:t>
            </a:r>
            <a:r>
              <a:rPr sz="1600" spc="-5" dirty="0">
                <a:latin typeface="Times New Roman"/>
                <a:cs typeface="Times New Roman"/>
              </a:rPr>
              <a:t>NSDC training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partner.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b="1" spc="-5" dirty="0">
                <a:latin typeface="Times New Roman"/>
                <a:cs typeface="Times New Roman"/>
              </a:rPr>
              <a:t>Kulbhushan Jain </a:t>
            </a:r>
            <a:r>
              <a:rPr sz="1600" b="1" spc="-35" dirty="0">
                <a:latin typeface="Times New Roman"/>
                <a:cs typeface="Times New Roman"/>
              </a:rPr>
              <a:t>Veena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Jain </a:t>
            </a:r>
            <a:r>
              <a:rPr sz="1600" b="1" spc="-25" dirty="0">
                <a:latin typeface="Times New Roman"/>
                <a:cs typeface="Times New Roman"/>
              </a:rPr>
              <a:t>Trust</a:t>
            </a:r>
            <a:r>
              <a:rPr sz="1600" b="1" spc="3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Established “Mother </a:t>
            </a:r>
            <a:r>
              <a:rPr sz="1600" spc="-15" dirty="0">
                <a:latin typeface="Times New Roman"/>
                <a:cs typeface="Times New Roman"/>
              </a:rPr>
              <a:t>Mary’s</a:t>
            </a:r>
            <a:r>
              <a:rPr sz="1600" spc="3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Institute </a:t>
            </a:r>
            <a:r>
              <a:rPr sz="1600" spc="5" dirty="0">
                <a:latin typeface="Times New Roman"/>
                <a:cs typeface="Times New Roman"/>
              </a:rPr>
              <a:t>of </a:t>
            </a:r>
            <a:r>
              <a:rPr sz="1600" spc="-5" dirty="0">
                <a:latin typeface="Times New Roman"/>
                <a:cs typeface="Times New Roman"/>
              </a:rPr>
              <a:t>Nursing” at </a:t>
            </a:r>
            <a:r>
              <a:rPr sz="1600" dirty="0">
                <a:latin typeface="Times New Roman"/>
                <a:cs typeface="Times New Roman"/>
              </a:rPr>
              <a:t>Nasrala in the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 </a:t>
            </a:r>
            <a:r>
              <a:rPr sz="1600" spc="-10" dirty="0">
                <a:latin typeface="Times New Roman"/>
                <a:cs typeface="Times New Roman"/>
              </a:rPr>
              <a:t>2010-11 </a:t>
            </a:r>
            <a:r>
              <a:rPr sz="1600" spc="-5" dirty="0">
                <a:latin typeface="Times New Roman"/>
                <a:cs typeface="Times New Roman"/>
              </a:rPr>
              <a:t>with ANM,Post </a:t>
            </a:r>
            <a:r>
              <a:rPr sz="1600" dirty="0">
                <a:latin typeface="Times New Roman"/>
                <a:cs typeface="Times New Roman"/>
              </a:rPr>
              <a:t>Basic </a:t>
            </a:r>
            <a:r>
              <a:rPr sz="1600" spc="-5" dirty="0">
                <a:latin typeface="Times New Roman"/>
                <a:cs typeface="Times New Roman"/>
              </a:rPr>
              <a:t>B.Sc Nursing </a:t>
            </a:r>
            <a:r>
              <a:rPr sz="1600" dirty="0">
                <a:latin typeface="Times New Roman"/>
                <a:cs typeface="Times New Roman"/>
              </a:rPr>
              <a:t>&amp; </a:t>
            </a:r>
            <a:r>
              <a:rPr sz="1600" spc="-5" dirty="0">
                <a:latin typeface="Times New Roman"/>
                <a:cs typeface="Times New Roman"/>
              </a:rPr>
              <a:t>in </a:t>
            </a:r>
            <a:r>
              <a:rPr sz="1600" dirty="0">
                <a:latin typeface="Times New Roman"/>
                <a:cs typeface="Times New Roman"/>
              </a:rPr>
              <a:t>the year </a:t>
            </a:r>
            <a:r>
              <a:rPr sz="1600" spc="-10" dirty="0">
                <a:latin typeface="Times New Roman"/>
                <a:cs typeface="Times New Roman"/>
              </a:rPr>
              <a:t>2011-12 </a:t>
            </a:r>
            <a:r>
              <a:rPr sz="1600" dirty="0">
                <a:latin typeface="Times New Roman"/>
                <a:cs typeface="Times New Roman"/>
              </a:rPr>
              <a:t>started </a:t>
            </a:r>
            <a:r>
              <a:rPr sz="1600" spc="-5" dirty="0">
                <a:latin typeface="Times New Roman"/>
                <a:cs typeface="Times New Roman"/>
              </a:rPr>
              <a:t>GNM </a:t>
            </a:r>
            <a:r>
              <a:rPr sz="1600" dirty="0">
                <a:latin typeface="Times New Roman"/>
                <a:cs typeface="Times New Roman"/>
              </a:rPr>
              <a:t>&amp; </a:t>
            </a:r>
            <a:r>
              <a:rPr sz="1600" spc="-5" dirty="0">
                <a:latin typeface="Times New Roman"/>
                <a:cs typeface="Times New Roman"/>
              </a:rPr>
              <a:t>B.Sc Nursing </a:t>
            </a:r>
            <a:r>
              <a:rPr sz="1600" dirty="0">
                <a:latin typeface="Times New Roman"/>
                <a:cs typeface="Times New Roman"/>
              </a:rPr>
              <a:t>after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approval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&amp;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affiliation</a:t>
            </a:r>
            <a:r>
              <a:rPr sz="1600" dirty="0">
                <a:latin typeface="Times New Roman"/>
                <a:cs typeface="Times New Roman"/>
              </a:rPr>
              <a:t> from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Indian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Nursing</a:t>
            </a:r>
            <a:r>
              <a:rPr sz="1600" dirty="0">
                <a:latin typeface="Times New Roman"/>
                <a:cs typeface="Times New Roman"/>
              </a:rPr>
              <a:t> Council,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New</a:t>
            </a:r>
            <a:r>
              <a:rPr sz="1600" spc="-5" dirty="0">
                <a:latin typeface="Times New Roman"/>
                <a:cs typeface="Times New Roman"/>
              </a:rPr>
              <a:t> Delhi,</a:t>
            </a:r>
            <a:r>
              <a:rPr sz="1600" dirty="0">
                <a:latin typeface="Times New Roman"/>
                <a:cs typeface="Times New Roman"/>
              </a:rPr>
              <a:t> Punjab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Nurses</a:t>
            </a:r>
            <a:r>
              <a:rPr sz="1600" spc="3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Registration</a:t>
            </a:r>
            <a:r>
              <a:rPr sz="1600" spc="3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Council,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Chandigarh &amp; </a:t>
            </a:r>
            <a:r>
              <a:rPr sz="1600" spc="-5" dirty="0">
                <a:latin typeface="Times New Roman"/>
                <a:cs typeface="Times New Roman"/>
              </a:rPr>
              <a:t>Govt.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Punjab. Since then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dirty="0">
                <a:latin typeface="Times New Roman"/>
                <a:cs typeface="Times New Roman"/>
              </a:rPr>
              <a:t>result of the students are self spoken &amp; </a:t>
            </a:r>
            <a:r>
              <a:rPr sz="1600" spc="-5" dirty="0">
                <a:latin typeface="Times New Roman"/>
                <a:cs typeface="Times New Roman"/>
              </a:rPr>
              <a:t>enough to </a:t>
            </a:r>
            <a:r>
              <a:rPr sz="1600" dirty="0">
                <a:latin typeface="Times New Roman"/>
                <a:cs typeface="Times New Roman"/>
              </a:rPr>
              <a:t>prove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dirty="0">
                <a:latin typeface="Times New Roman"/>
                <a:cs typeface="Times New Roman"/>
              </a:rPr>
              <a:t> seriousness </a:t>
            </a:r>
            <a:r>
              <a:rPr sz="1600" spc="5" dirty="0">
                <a:latin typeface="Times New Roman"/>
                <a:cs typeface="Times New Roman"/>
              </a:rPr>
              <a:t>of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-15" dirty="0">
                <a:latin typeface="Times New Roman"/>
                <a:cs typeface="Times New Roman"/>
              </a:rPr>
              <a:t>Trust </a:t>
            </a:r>
            <a:r>
              <a:rPr sz="1600" spc="-5" dirty="0">
                <a:latin typeface="Times New Roman"/>
                <a:cs typeface="Times New Roman"/>
              </a:rPr>
              <a:t>towards </a:t>
            </a:r>
            <a:r>
              <a:rPr sz="1600" dirty="0">
                <a:latin typeface="Times New Roman"/>
                <a:cs typeface="Times New Roman"/>
              </a:rPr>
              <a:t>its </a:t>
            </a:r>
            <a:r>
              <a:rPr sz="1600" spc="-5" dirty="0">
                <a:latin typeface="Times New Roman"/>
                <a:cs typeface="Times New Roman"/>
              </a:rPr>
              <a:t>aims </a:t>
            </a:r>
            <a:r>
              <a:rPr sz="1600" dirty="0">
                <a:latin typeface="Times New Roman"/>
                <a:cs typeface="Times New Roman"/>
              </a:rPr>
              <a:t>&amp; objectives. Presently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spc="-15" dirty="0">
                <a:latin typeface="Times New Roman"/>
                <a:cs typeface="Times New Roman"/>
              </a:rPr>
              <a:t>Trust </a:t>
            </a:r>
            <a:r>
              <a:rPr sz="1600" spc="-5" dirty="0">
                <a:latin typeface="Times New Roman"/>
                <a:cs typeface="Times New Roman"/>
              </a:rPr>
              <a:t>has </a:t>
            </a:r>
            <a:r>
              <a:rPr sz="1600" dirty="0">
                <a:latin typeface="Times New Roman"/>
                <a:cs typeface="Times New Roman"/>
              </a:rPr>
              <a:t>300 satisfied </a:t>
            </a:r>
            <a:r>
              <a:rPr sz="1600" spc="-5" dirty="0">
                <a:latin typeface="Times New Roman"/>
                <a:cs typeface="Times New Roman"/>
              </a:rPr>
              <a:t>students and </a:t>
            </a:r>
            <a:r>
              <a:rPr sz="1600" dirty="0">
                <a:latin typeface="Times New Roman"/>
                <a:cs typeface="Times New Roman"/>
              </a:rPr>
              <a:t>their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families</a:t>
            </a:r>
            <a:endParaRPr sz="16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600" b="1" dirty="0">
                <a:latin typeface="Times New Roman"/>
                <a:cs typeface="Times New Roman"/>
              </a:rPr>
              <a:t>KJVJT’S</a:t>
            </a:r>
            <a:r>
              <a:rPr sz="1600" b="1" spc="-9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ASSOCI</a:t>
            </a:r>
            <a:r>
              <a:rPr sz="1600" b="1" spc="-125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TIONS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Indian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Nursing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Council,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New Delhi,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Punjab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Nurses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Registration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Council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NSDC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spc="-5" dirty="0">
                <a:latin typeface="Calibri"/>
                <a:cs typeface="Calibri"/>
              </a:rPr>
              <a:t>PSDM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dirty="0">
                <a:latin typeface="Calibri"/>
                <a:cs typeface="Calibri"/>
              </a:rPr>
              <a:t>NRLM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619"/>
            <a:ext cx="12192000" cy="6850380"/>
            <a:chOff x="0" y="7619"/>
            <a:chExt cx="12192000" cy="6850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19"/>
              <a:ext cx="12192000" cy="68503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5409" y="147320"/>
              <a:ext cx="1666240" cy="76072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84885" y="1323721"/>
            <a:ext cx="10568940" cy="496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Establishing</a:t>
            </a:r>
            <a:r>
              <a:rPr sz="1800" b="1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Partnerships</a:t>
            </a:r>
            <a:r>
              <a:rPr sz="1800" b="1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800" b="1" spc="1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MOUs: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469900" marR="5080" algn="just">
              <a:lnSpc>
                <a:spcPct val="100000"/>
              </a:lnSpc>
            </a:pP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Industry </a:t>
            </a:r>
            <a:r>
              <a:rPr sz="1800" b="1" dirty="0">
                <a:solidFill>
                  <a:srgbClr val="374151"/>
                </a:solidFill>
                <a:latin typeface="Times New Roman"/>
                <a:cs typeface="Times New Roman"/>
              </a:rPr>
              <a:t>Collaboration: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Collaborate with industries,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businesses,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and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employers to understand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their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specific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skill requirements.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Establish partnerships with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organizations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willing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to support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and participate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in the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skill 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development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initiative.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469900" marR="5080" algn="just">
              <a:lnSpc>
                <a:spcPct val="100000"/>
              </a:lnSpc>
            </a:pP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MOUs </a:t>
            </a:r>
            <a:r>
              <a:rPr sz="1800" b="1" dirty="0">
                <a:solidFill>
                  <a:srgbClr val="374151"/>
                </a:solidFill>
                <a:latin typeface="Times New Roman"/>
                <a:cs typeface="Times New Roman"/>
              </a:rPr>
              <a:t>with Employers: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Enter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into MOUs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with employers,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industry associations,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and relevant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stakeholders.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These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agreements should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outline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 commitments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and expectations of both parties, including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 types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of 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skills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needed and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the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employment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opportunities available.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Designing</a:t>
            </a:r>
            <a:r>
              <a:rPr sz="1800" b="1" spc="-4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374151"/>
                </a:solidFill>
                <a:latin typeface="Times New Roman"/>
                <a:cs typeface="Times New Roman"/>
              </a:rPr>
              <a:t>Training </a:t>
            </a: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Programs: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469900" marR="5080" algn="just">
              <a:lnSpc>
                <a:spcPct val="100000"/>
              </a:lnSpc>
            </a:pP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Curriculum </a:t>
            </a:r>
            <a:r>
              <a:rPr sz="1800" b="1" dirty="0">
                <a:solidFill>
                  <a:srgbClr val="374151"/>
                </a:solidFill>
                <a:latin typeface="Times New Roman"/>
                <a:cs typeface="Times New Roman"/>
              </a:rPr>
              <a:t>Development: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Develop training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programs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that align with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identified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target demand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and the 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skills specified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in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MOUs.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Ensure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that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curriculum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dynamic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responsive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to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changes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in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job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market.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469900" marR="5080" algn="just">
              <a:lnSpc>
                <a:spcPct val="100000"/>
              </a:lnSpc>
            </a:pP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Industry-Relevant</a:t>
            </a:r>
            <a:r>
              <a:rPr sz="1800" b="1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Content:</a:t>
            </a:r>
            <a:r>
              <a:rPr sz="1800" b="1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Include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practical,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industry-relevant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content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in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training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programs.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Consider </a:t>
            </a:r>
            <a:r>
              <a:rPr sz="1800" spc="-434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incorporating real-world projects, case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studies,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and hands-on experiences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to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enhance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 employability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of 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participants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6519" y="16509"/>
            <a:ext cx="6439535" cy="1361440"/>
            <a:chOff x="96519" y="16509"/>
            <a:chExt cx="6439535" cy="13614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0744" y="782218"/>
              <a:ext cx="190884" cy="23837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44091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4091" y="230207"/>
                  </a:lnTo>
                  <a:lnTo>
                    <a:pt x="44091" y="187529"/>
                  </a:lnTo>
                  <a:lnTo>
                    <a:pt x="64090" y="166184"/>
                  </a:lnTo>
                  <a:lnTo>
                    <a:pt x="108182" y="230207"/>
                  </a:lnTo>
                  <a:lnTo>
                    <a:pt x="163178" y="230207"/>
                  </a:lnTo>
                  <a:lnTo>
                    <a:pt x="95000" y="138943"/>
                  </a:lnTo>
                  <a:lnTo>
                    <a:pt x="161357" y="63566"/>
                  </a:lnTo>
                  <a:lnTo>
                    <a:pt x="107263" y="63566"/>
                  </a:lnTo>
                  <a:lnTo>
                    <a:pt x="44091" y="137580"/>
                  </a:lnTo>
                  <a:lnTo>
                    <a:pt x="44091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108182" y="230207"/>
                  </a:moveTo>
                  <a:lnTo>
                    <a:pt x="64090" y="166184"/>
                  </a:lnTo>
                  <a:lnTo>
                    <a:pt x="44091" y="187529"/>
                  </a:lnTo>
                  <a:lnTo>
                    <a:pt x="44091" y="230207"/>
                  </a:lnTo>
                  <a:lnTo>
                    <a:pt x="0" y="230207"/>
                  </a:lnTo>
                  <a:lnTo>
                    <a:pt x="0" y="0"/>
                  </a:lnTo>
                  <a:lnTo>
                    <a:pt x="44091" y="0"/>
                  </a:lnTo>
                  <a:lnTo>
                    <a:pt x="44091" y="137580"/>
                  </a:lnTo>
                  <a:lnTo>
                    <a:pt x="107263" y="63566"/>
                  </a:lnTo>
                  <a:lnTo>
                    <a:pt x="161357" y="63566"/>
                  </a:lnTo>
                  <a:lnTo>
                    <a:pt x="95000" y="138943"/>
                  </a:lnTo>
                  <a:lnTo>
                    <a:pt x="163178" y="230207"/>
                  </a:lnTo>
                  <a:lnTo>
                    <a:pt x="108182" y="230207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01378" y="786072"/>
              <a:ext cx="49530" cy="230504"/>
            </a:xfrm>
            <a:custGeom>
              <a:avLst/>
              <a:gdLst/>
              <a:ahLst/>
              <a:cxnLst/>
              <a:rect l="l" t="t" r="r" b="b"/>
              <a:pathLst>
                <a:path w="49529" h="230505">
                  <a:moveTo>
                    <a:pt x="49098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9098" y="230207"/>
                  </a:lnTo>
                  <a:lnTo>
                    <a:pt x="4909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4791" y="844883"/>
              <a:ext cx="157708" cy="17161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4323" y="785850"/>
              <a:ext cx="170439" cy="23474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8179" y="70369"/>
                  </a:moveTo>
                  <a:lnTo>
                    <a:pt x="4093" y="70369"/>
                  </a:lnTo>
                  <a:lnTo>
                    <a:pt x="4093" y="237010"/>
                  </a:lnTo>
                  <a:lnTo>
                    <a:pt x="48179" y="237010"/>
                  </a:lnTo>
                  <a:lnTo>
                    <a:pt x="48179" y="70369"/>
                  </a:lnTo>
                  <a:close/>
                </a:path>
                <a:path w="52704" h="237490">
                  <a:moveTo>
                    <a:pt x="25913" y="0"/>
                  </a:moveTo>
                  <a:lnTo>
                    <a:pt x="0" y="25872"/>
                  </a:lnTo>
                  <a:lnTo>
                    <a:pt x="1364" y="34049"/>
                  </a:lnTo>
                  <a:lnTo>
                    <a:pt x="5007" y="41309"/>
                  </a:lnTo>
                  <a:lnTo>
                    <a:pt x="10904" y="47211"/>
                  </a:lnTo>
                  <a:lnTo>
                    <a:pt x="17732" y="50843"/>
                  </a:lnTo>
                  <a:lnTo>
                    <a:pt x="25913" y="52218"/>
                  </a:lnTo>
                  <a:lnTo>
                    <a:pt x="34095" y="50843"/>
                  </a:lnTo>
                  <a:lnTo>
                    <a:pt x="41368" y="47211"/>
                  </a:lnTo>
                  <a:lnTo>
                    <a:pt x="47277" y="41309"/>
                  </a:lnTo>
                  <a:lnTo>
                    <a:pt x="50908" y="34049"/>
                  </a:lnTo>
                  <a:lnTo>
                    <a:pt x="52272" y="25872"/>
                  </a:lnTo>
                  <a:lnTo>
                    <a:pt x="50908" y="17712"/>
                  </a:lnTo>
                  <a:lnTo>
                    <a:pt x="47277" y="10435"/>
                  </a:lnTo>
                  <a:lnTo>
                    <a:pt x="41368" y="4989"/>
                  </a:lnTo>
                  <a:lnTo>
                    <a:pt x="34095" y="1357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093" y="237010"/>
                  </a:moveTo>
                  <a:lnTo>
                    <a:pt x="4093" y="70369"/>
                  </a:lnTo>
                  <a:lnTo>
                    <a:pt x="48179" y="70369"/>
                  </a:lnTo>
                  <a:lnTo>
                    <a:pt x="48179" y="237010"/>
                  </a:lnTo>
                  <a:lnTo>
                    <a:pt x="4093" y="237010"/>
                  </a:lnTo>
                  <a:close/>
                </a:path>
                <a:path w="52704" h="237490">
                  <a:moveTo>
                    <a:pt x="0" y="25872"/>
                  </a:moveTo>
                  <a:lnTo>
                    <a:pt x="25913" y="0"/>
                  </a:lnTo>
                  <a:lnTo>
                    <a:pt x="34095" y="1357"/>
                  </a:lnTo>
                  <a:lnTo>
                    <a:pt x="41368" y="4989"/>
                  </a:lnTo>
                  <a:lnTo>
                    <a:pt x="47277" y="10435"/>
                  </a:lnTo>
                  <a:lnTo>
                    <a:pt x="50908" y="17712"/>
                  </a:lnTo>
                  <a:lnTo>
                    <a:pt x="52272" y="25872"/>
                  </a:lnTo>
                  <a:lnTo>
                    <a:pt x="50908" y="34049"/>
                  </a:lnTo>
                  <a:lnTo>
                    <a:pt x="47277" y="41309"/>
                  </a:lnTo>
                  <a:lnTo>
                    <a:pt x="41368" y="47211"/>
                  </a:lnTo>
                  <a:lnTo>
                    <a:pt x="34095" y="50843"/>
                  </a:lnTo>
                  <a:lnTo>
                    <a:pt x="25913" y="52218"/>
                  </a:lnTo>
                  <a:lnTo>
                    <a:pt x="17732" y="50843"/>
                  </a:lnTo>
                  <a:lnTo>
                    <a:pt x="10904" y="47211"/>
                  </a:lnTo>
                  <a:lnTo>
                    <a:pt x="5007" y="41309"/>
                  </a:lnTo>
                  <a:lnTo>
                    <a:pt x="1364" y="34049"/>
                  </a:lnTo>
                  <a:lnTo>
                    <a:pt x="0" y="25872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5226" y="844883"/>
              <a:ext cx="155430" cy="17570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ln w="31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solidFill>
              <a:srgbClr val="0D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ln w="3175">
              <a:solidFill>
                <a:srgbClr val="0D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42107" y="1092791"/>
              <a:ext cx="727224" cy="14983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57528" y="1135475"/>
              <a:ext cx="678123" cy="16572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789109" y="1180193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41824" y="0"/>
                  </a:moveTo>
                  <a:lnTo>
                    <a:pt x="0" y="0"/>
                  </a:lnTo>
                  <a:lnTo>
                    <a:pt x="0" y="20883"/>
                  </a:lnTo>
                  <a:lnTo>
                    <a:pt x="41824" y="20883"/>
                  </a:lnTo>
                  <a:lnTo>
                    <a:pt x="4182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18445" y="72076"/>
              <a:ext cx="539506" cy="59253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519" y="16509"/>
              <a:ext cx="1327150" cy="1361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89090"/>
            <a:chOff x="0" y="0"/>
            <a:chExt cx="12192000" cy="66890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68909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5409" y="147320"/>
              <a:ext cx="1666240" cy="76072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8864" y="1258823"/>
            <a:ext cx="2769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Monitoring</a:t>
            </a:r>
            <a:r>
              <a:rPr sz="1800" spc="-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800" spc="-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Evaluation: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8864" y="1807590"/>
            <a:ext cx="10424160" cy="441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374151"/>
                </a:solidFill>
                <a:latin typeface="Times New Roman"/>
                <a:cs typeface="Times New Roman"/>
              </a:rPr>
              <a:t>Post-Training</a:t>
            </a:r>
            <a:r>
              <a:rPr sz="1800" b="1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Assessment:</a:t>
            </a:r>
            <a:r>
              <a:rPr sz="1800" b="1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After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completing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training,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assess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participants'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skills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to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determine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effectiveness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 program.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This evaluation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should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consider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 alignment 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of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acquired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skills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with </a:t>
            </a:r>
            <a:r>
              <a:rPr sz="1800" spc="-15" dirty="0">
                <a:solidFill>
                  <a:srgbClr val="374151"/>
                </a:solidFill>
                <a:latin typeface="Times New Roman"/>
                <a:cs typeface="Times New Roman"/>
              </a:rPr>
              <a:t>the 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targeted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demand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the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requirements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outlined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in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MOUs.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469900" marR="5080" algn="just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374151"/>
                </a:solidFill>
                <a:latin typeface="Times New Roman"/>
                <a:cs typeface="Times New Roman"/>
              </a:rPr>
              <a:t>Placement </a:t>
            </a: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and </a:t>
            </a:r>
            <a:r>
              <a:rPr sz="1800" b="1" dirty="0">
                <a:solidFill>
                  <a:srgbClr val="374151"/>
                </a:solidFill>
                <a:latin typeface="Times New Roman"/>
                <a:cs typeface="Times New Roman"/>
              </a:rPr>
              <a:t>Employment </a:t>
            </a:r>
            <a:r>
              <a:rPr sz="1800" b="1" spc="-20" dirty="0">
                <a:solidFill>
                  <a:srgbClr val="374151"/>
                </a:solidFill>
                <a:latin typeface="Times New Roman"/>
                <a:cs typeface="Times New Roman"/>
              </a:rPr>
              <a:t>Tracking: </a:t>
            </a:r>
            <a:r>
              <a:rPr sz="1800" spc="-15" dirty="0">
                <a:solidFill>
                  <a:srgbClr val="374151"/>
                </a:solidFill>
                <a:latin typeface="Times New Roman"/>
                <a:cs typeface="Times New Roman"/>
              </a:rPr>
              <a:t>Track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 placement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and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employment outcomes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of participants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to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assess the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success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of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program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in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meeting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demands</a:t>
            </a:r>
            <a:r>
              <a:rPr sz="1800" spc="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job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market.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Feedback</a:t>
            </a:r>
            <a:r>
              <a:rPr sz="1800" b="1" spc="-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74151"/>
                </a:solidFill>
                <a:latin typeface="Times New Roman"/>
                <a:cs typeface="Times New Roman"/>
              </a:rPr>
              <a:t>Mechanism: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469900" marR="5080" algn="just">
              <a:lnSpc>
                <a:spcPct val="100000"/>
              </a:lnSpc>
            </a:pPr>
            <a:r>
              <a:rPr sz="1800" b="1" dirty="0">
                <a:solidFill>
                  <a:srgbClr val="374151"/>
                </a:solidFill>
                <a:latin typeface="Times New Roman"/>
                <a:cs typeface="Times New Roman"/>
              </a:rPr>
              <a:t>Employer</a:t>
            </a:r>
            <a:r>
              <a:rPr sz="1800" b="1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Feedback:</a:t>
            </a:r>
            <a:r>
              <a:rPr sz="1800" b="1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Establish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feedback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mechanism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with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employers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to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gather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insights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into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performance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of trained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individuals in the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workplace.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Use this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feedback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to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refine and enhance future training 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programs.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469900" marR="5080" algn="just">
              <a:lnSpc>
                <a:spcPct val="100000"/>
              </a:lnSpc>
            </a:pP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Participant</a:t>
            </a:r>
            <a:r>
              <a:rPr sz="1800" b="1" spc="19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Feedback:</a:t>
            </a:r>
            <a:r>
              <a:rPr sz="1800" b="1" spc="204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Seek</a:t>
            </a:r>
            <a:r>
              <a:rPr sz="1800" spc="2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feedback</a:t>
            </a:r>
            <a:r>
              <a:rPr sz="1800" spc="204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from</a:t>
            </a:r>
            <a:r>
              <a:rPr sz="1800" spc="19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participants</a:t>
            </a:r>
            <a:r>
              <a:rPr sz="1800" spc="204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regarding</a:t>
            </a:r>
            <a:r>
              <a:rPr sz="1800" spc="204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their</a:t>
            </a:r>
            <a:r>
              <a:rPr sz="1800" spc="204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experiences</a:t>
            </a:r>
            <a:r>
              <a:rPr sz="1800" spc="204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800" spc="204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</a:t>
            </a:r>
            <a:r>
              <a:rPr sz="1800" spc="204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relevance</a:t>
            </a:r>
            <a:r>
              <a:rPr sz="1800" spc="19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of </a:t>
            </a:r>
            <a:r>
              <a:rPr sz="1800" spc="-434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training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to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their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employment.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This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information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can guide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improvements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in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program design and 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374151"/>
                </a:solidFill>
                <a:latin typeface="Times New Roman"/>
                <a:cs typeface="Times New Roman"/>
              </a:rPr>
              <a:t>delivery.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40744" y="72076"/>
            <a:ext cx="1495425" cy="1229360"/>
            <a:chOff x="5040744" y="72076"/>
            <a:chExt cx="1495425" cy="122936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0744" y="782218"/>
              <a:ext cx="190884" cy="23837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44091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4091" y="230207"/>
                  </a:lnTo>
                  <a:lnTo>
                    <a:pt x="44091" y="187529"/>
                  </a:lnTo>
                  <a:lnTo>
                    <a:pt x="64090" y="166184"/>
                  </a:lnTo>
                  <a:lnTo>
                    <a:pt x="108182" y="230207"/>
                  </a:lnTo>
                  <a:lnTo>
                    <a:pt x="163178" y="230207"/>
                  </a:lnTo>
                  <a:lnTo>
                    <a:pt x="95000" y="138943"/>
                  </a:lnTo>
                  <a:lnTo>
                    <a:pt x="161357" y="63566"/>
                  </a:lnTo>
                  <a:lnTo>
                    <a:pt x="107263" y="63566"/>
                  </a:lnTo>
                  <a:lnTo>
                    <a:pt x="44091" y="137580"/>
                  </a:lnTo>
                  <a:lnTo>
                    <a:pt x="44091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108182" y="230207"/>
                  </a:moveTo>
                  <a:lnTo>
                    <a:pt x="64090" y="166184"/>
                  </a:lnTo>
                  <a:lnTo>
                    <a:pt x="44091" y="187529"/>
                  </a:lnTo>
                  <a:lnTo>
                    <a:pt x="44091" y="230207"/>
                  </a:lnTo>
                  <a:lnTo>
                    <a:pt x="0" y="230207"/>
                  </a:lnTo>
                  <a:lnTo>
                    <a:pt x="0" y="0"/>
                  </a:lnTo>
                  <a:lnTo>
                    <a:pt x="44091" y="0"/>
                  </a:lnTo>
                  <a:lnTo>
                    <a:pt x="44091" y="137580"/>
                  </a:lnTo>
                  <a:lnTo>
                    <a:pt x="107263" y="63566"/>
                  </a:lnTo>
                  <a:lnTo>
                    <a:pt x="161357" y="63566"/>
                  </a:lnTo>
                  <a:lnTo>
                    <a:pt x="95000" y="138943"/>
                  </a:lnTo>
                  <a:lnTo>
                    <a:pt x="163178" y="230207"/>
                  </a:lnTo>
                  <a:lnTo>
                    <a:pt x="108182" y="230207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01378" y="786072"/>
              <a:ext cx="49530" cy="230504"/>
            </a:xfrm>
            <a:custGeom>
              <a:avLst/>
              <a:gdLst/>
              <a:ahLst/>
              <a:cxnLst/>
              <a:rect l="l" t="t" r="r" b="b"/>
              <a:pathLst>
                <a:path w="49529" h="230505">
                  <a:moveTo>
                    <a:pt x="49098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9098" y="230207"/>
                  </a:lnTo>
                  <a:lnTo>
                    <a:pt x="4909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4791" y="844883"/>
              <a:ext cx="157708" cy="1716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4323" y="785850"/>
              <a:ext cx="170439" cy="2347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8179" y="70369"/>
                  </a:moveTo>
                  <a:lnTo>
                    <a:pt x="4093" y="70369"/>
                  </a:lnTo>
                  <a:lnTo>
                    <a:pt x="4093" y="237010"/>
                  </a:lnTo>
                  <a:lnTo>
                    <a:pt x="48179" y="237010"/>
                  </a:lnTo>
                  <a:lnTo>
                    <a:pt x="48179" y="70369"/>
                  </a:lnTo>
                  <a:close/>
                </a:path>
                <a:path w="52704" h="237490">
                  <a:moveTo>
                    <a:pt x="25913" y="0"/>
                  </a:moveTo>
                  <a:lnTo>
                    <a:pt x="0" y="25872"/>
                  </a:lnTo>
                  <a:lnTo>
                    <a:pt x="1364" y="34049"/>
                  </a:lnTo>
                  <a:lnTo>
                    <a:pt x="5007" y="41309"/>
                  </a:lnTo>
                  <a:lnTo>
                    <a:pt x="10904" y="47211"/>
                  </a:lnTo>
                  <a:lnTo>
                    <a:pt x="17732" y="50843"/>
                  </a:lnTo>
                  <a:lnTo>
                    <a:pt x="25913" y="52218"/>
                  </a:lnTo>
                  <a:lnTo>
                    <a:pt x="34095" y="50843"/>
                  </a:lnTo>
                  <a:lnTo>
                    <a:pt x="41368" y="47211"/>
                  </a:lnTo>
                  <a:lnTo>
                    <a:pt x="47277" y="41309"/>
                  </a:lnTo>
                  <a:lnTo>
                    <a:pt x="50908" y="34049"/>
                  </a:lnTo>
                  <a:lnTo>
                    <a:pt x="52272" y="25872"/>
                  </a:lnTo>
                  <a:lnTo>
                    <a:pt x="50908" y="17712"/>
                  </a:lnTo>
                  <a:lnTo>
                    <a:pt x="47277" y="10435"/>
                  </a:lnTo>
                  <a:lnTo>
                    <a:pt x="41368" y="4989"/>
                  </a:lnTo>
                  <a:lnTo>
                    <a:pt x="34095" y="1357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093" y="237010"/>
                  </a:moveTo>
                  <a:lnTo>
                    <a:pt x="4093" y="70369"/>
                  </a:lnTo>
                  <a:lnTo>
                    <a:pt x="48179" y="70369"/>
                  </a:lnTo>
                  <a:lnTo>
                    <a:pt x="48179" y="237010"/>
                  </a:lnTo>
                  <a:lnTo>
                    <a:pt x="4093" y="237010"/>
                  </a:lnTo>
                  <a:close/>
                </a:path>
                <a:path w="52704" h="237490">
                  <a:moveTo>
                    <a:pt x="0" y="25872"/>
                  </a:moveTo>
                  <a:lnTo>
                    <a:pt x="25913" y="0"/>
                  </a:lnTo>
                  <a:lnTo>
                    <a:pt x="34095" y="1357"/>
                  </a:lnTo>
                  <a:lnTo>
                    <a:pt x="41368" y="4989"/>
                  </a:lnTo>
                  <a:lnTo>
                    <a:pt x="47277" y="10435"/>
                  </a:lnTo>
                  <a:lnTo>
                    <a:pt x="50908" y="17712"/>
                  </a:lnTo>
                  <a:lnTo>
                    <a:pt x="52272" y="25872"/>
                  </a:lnTo>
                  <a:lnTo>
                    <a:pt x="50908" y="34049"/>
                  </a:lnTo>
                  <a:lnTo>
                    <a:pt x="47277" y="41309"/>
                  </a:lnTo>
                  <a:lnTo>
                    <a:pt x="41368" y="47211"/>
                  </a:lnTo>
                  <a:lnTo>
                    <a:pt x="34095" y="50843"/>
                  </a:lnTo>
                  <a:lnTo>
                    <a:pt x="25913" y="52218"/>
                  </a:lnTo>
                  <a:lnTo>
                    <a:pt x="17732" y="50843"/>
                  </a:lnTo>
                  <a:lnTo>
                    <a:pt x="10904" y="47211"/>
                  </a:lnTo>
                  <a:lnTo>
                    <a:pt x="5007" y="41309"/>
                  </a:lnTo>
                  <a:lnTo>
                    <a:pt x="1364" y="34049"/>
                  </a:lnTo>
                  <a:lnTo>
                    <a:pt x="0" y="25872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5227" y="844883"/>
              <a:ext cx="155430" cy="17570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ln w="31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solidFill>
              <a:srgbClr val="0D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ln w="3175">
              <a:solidFill>
                <a:srgbClr val="0D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13217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13217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42107" y="1092791"/>
              <a:ext cx="727224" cy="14983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57528" y="1135475"/>
              <a:ext cx="678123" cy="16572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789109" y="1180193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41824" y="0"/>
                  </a:moveTo>
                  <a:lnTo>
                    <a:pt x="0" y="0"/>
                  </a:lnTo>
                  <a:lnTo>
                    <a:pt x="0" y="20883"/>
                  </a:lnTo>
                  <a:lnTo>
                    <a:pt x="41824" y="20883"/>
                  </a:lnTo>
                  <a:lnTo>
                    <a:pt x="4182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18445" y="72076"/>
              <a:ext cx="539506" cy="592531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6519" y="16509"/>
            <a:ext cx="1327150" cy="136144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6730"/>
            <a:chOff x="0" y="0"/>
            <a:chExt cx="12192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67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5409" y="193039"/>
              <a:ext cx="1666240" cy="76072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04264" y="1365503"/>
            <a:ext cx="2619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Continuous</a:t>
            </a:r>
            <a:r>
              <a:rPr sz="1800" spc="-2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Improvement: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61719" y="1914271"/>
            <a:ext cx="9119870" cy="3399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Iterative</a:t>
            </a:r>
            <a:r>
              <a:rPr sz="1800" b="1" spc="-3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Process: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  <a:spcBef>
                <a:spcPts val="1770"/>
              </a:spcBef>
            </a:pPr>
            <a:r>
              <a:rPr sz="1800" spc="-15" dirty="0">
                <a:solidFill>
                  <a:srgbClr val="374151"/>
                </a:solidFill>
                <a:latin typeface="Times New Roman"/>
                <a:cs typeface="Times New Roman"/>
              </a:rPr>
              <a:t>Treat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the employability assessment as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 iterative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process. Continuously analyze market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trends, 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update training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programs,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and adapt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to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evolving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industry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needs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to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ensure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sustained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relevance and 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effectiveness.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Times New Roman"/>
              <a:cs typeface="Times New Roman"/>
            </a:endParaRPr>
          </a:p>
          <a:p>
            <a:pPr marL="16510" marR="5080" algn="just">
              <a:lnSpc>
                <a:spcPct val="150000"/>
              </a:lnSpc>
            </a:pP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By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systematically assessing employability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potential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based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on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target demand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and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MOUs,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skill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development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training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scheme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can enhance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its impact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on participants' ability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to secure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and 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sustain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employment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in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high-demand</a:t>
            </a:r>
            <a:r>
              <a:rPr sz="1800" spc="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sectors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6519" y="16509"/>
            <a:ext cx="6439535" cy="1361440"/>
            <a:chOff x="96519" y="16509"/>
            <a:chExt cx="6439535" cy="136144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0744" y="782218"/>
              <a:ext cx="190884" cy="23837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44091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4091" y="230207"/>
                  </a:lnTo>
                  <a:lnTo>
                    <a:pt x="44091" y="187529"/>
                  </a:lnTo>
                  <a:lnTo>
                    <a:pt x="64090" y="166184"/>
                  </a:lnTo>
                  <a:lnTo>
                    <a:pt x="108182" y="230207"/>
                  </a:lnTo>
                  <a:lnTo>
                    <a:pt x="163178" y="230207"/>
                  </a:lnTo>
                  <a:lnTo>
                    <a:pt x="95000" y="138943"/>
                  </a:lnTo>
                  <a:lnTo>
                    <a:pt x="161357" y="63566"/>
                  </a:lnTo>
                  <a:lnTo>
                    <a:pt x="107263" y="63566"/>
                  </a:lnTo>
                  <a:lnTo>
                    <a:pt x="44091" y="137580"/>
                  </a:lnTo>
                  <a:lnTo>
                    <a:pt x="44091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108182" y="230207"/>
                  </a:moveTo>
                  <a:lnTo>
                    <a:pt x="64090" y="166184"/>
                  </a:lnTo>
                  <a:lnTo>
                    <a:pt x="44091" y="187529"/>
                  </a:lnTo>
                  <a:lnTo>
                    <a:pt x="44091" y="230207"/>
                  </a:lnTo>
                  <a:lnTo>
                    <a:pt x="0" y="230207"/>
                  </a:lnTo>
                  <a:lnTo>
                    <a:pt x="0" y="0"/>
                  </a:lnTo>
                  <a:lnTo>
                    <a:pt x="44091" y="0"/>
                  </a:lnTo>
                  <a:lnTo>
                    <a:pt x="44091" y="137580"/>
                  </a:lnTo>
                  <a:lnTo>
                    <a:pt x="107263" y="63566"/>
                  </a:lnTo>
                  <a:lnTo>
                    <a:pt x="161357" y="63566"/>
                  </a:lnTo>
                  <a:lnTo>
                    <a:pt x="95000" y="138943"/>
                  </a:lnTo>
                  <a:lnTo>
                    <a:pt x="163178" y="230207"/>
                  </a:lnTo>
                  <a:lnTo>
                    <a:pt x="108182" y="230207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01378" y="786072"/>
              <a:ext cx="49530" cy="230504"/>
            </a:xfrm>
            <a:custGeom>
              <a:avLst/>
              <a:gdLst/>
              <a:ahLst/>
              <a:cxnLst/>
              <a:rect l="l" t="t" r="r" b="b"/>
              <a:pathLst>
                <a:path w="49529" h="230505">
                  <a:moveTo>
                    <a:pt x="49098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9098" y="230207"/>
                  </a:lnTo>
                  <a:lnTo>
                    <a:pt x="4909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4791" y="844883"/>
              <a:ext cx="157708" cy="1716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4323" y="785850"/>
              <a:ext cx="170439" cy="2347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8179" y="70369"/>
                  </a:moveTo>
                  <a:lnTo>
                    <a:pt x="4093" y="70369"/>
                  </a:lnTo>
                  <a:lnTo>
                    <a:pt x="4093" y="237010"/>
                  </a:lnTo>
                  <a:lnTo>
                    <a:pt x="48179" y="237010"/>
                  </a:lnTo>
                  <a:lnTo>
                    <a:pt x="48179" y="70369"/>
                  </a:lnTo>
                  <a:close/>
                </a:path>
                <a:path w="52704" h="237490">
                  <a:moveTo>
                    <a:pt x="25913" y="0"/>
                  </a:moveTo>
                  <a:lnTo>
                    <a:pt x="0" y="25872"/>
                  </a:lnTo>
                  <a:lnTo>
                    <a:pt x="1364" y="34049"/>
                  </a:lnTo>
                  <a:lnTo>
                    <a:pt x="5007" y="41309"/>
                  </a:lnTo>
                  <a:lnTo>
                    <a:pt x="10904" y="47211"/>
                  </a:lnTo>
                  <a:lnTo>
                    <a:pt x="17732" y="50843"/>
                  </a:lnTo>
                  <a:lnTo>
                    <a:pt x="25913" y="52218"/>
                  </a:lnTo>
                  <a:lnTo>
                    <a:pt x="34095" y="50843"/>
                  </a:lnTo>
                  <a:lnTo>
                    <a:pt x="41368" y="47211"/>
                  </a:lnTo>
                  <a:lnTo>
                    <a:pt x="47277" y="41309"/>
                  </a:lnTo>
                  <a:lnTo>
                    <a:pt x="50908" y="34049"/>
                  </a:lnTo>
                  <a:lnTo>
                    <a:pt x="52272" y="25872"/>
                  </a:lnTo>
                  <a:lnTo>
                    <a:pt x="50908" y="17712"/>
                  </a:lnTo>
                  <a:lnTo>
                    <a:pt x="47277" y="10435"/>
                  </a:lnTo>
                  <a:lnTo>
                    <a:pt x="41368" y="4989"/>
                  </a:lnTo>
                  <a:lnTo>
                    <a:pt x="34095" y="1357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093" y="237010"/>
                  </a:moveTo>
                  <a:lnTo>
                    <a:pt x="4093" y="70369"/>
                  </a:lnTo>
                  <a:lnTo>
                    <a:pt x="48179" y="70369"/>
                  </a:lnTo>
                  <a:lnTo>
                    <a:pt x="48179" y="237010"/>
                  </a:lnTo>
                  <a:lnTo>
                    <a:pt x="4093" y="237010"/>
                  </a:lnTo>
                  <a:close/>
                </a:path>
                <a:path w="52704" h="237490">
                  <a:moveTo>
                    <a:pt x="0" y="25872"/>
                  </a:moveTo>
                  <a:lnTo>
                    <a:pt x="25913" y="0"/>
                  </a:lnTo>
                  <a:lnTo>
                    <a:pt x="34095" y="1357"/>
                  </a:lnTo>
                  <a:lnTo>
                    <a:pt x="41368" y="4989"/>
                  </a:lnTo>
                  <a:lnTo>
                    <a:pt x="47277" y="10435"/>
                  </a:lnTo>
                  <a:lnTo>
                    <a:pt x="50908" y="17712"/>
                  </a:lnTo>
                  <a:lnTo>
                    <a:pt x="52272" y="25872"/>
                  </a:lnTo>
                  <a:lnTo>
                    <a:pt x="50908" y="34049"/>
                  </a:lnTo>
                  <a:lnTo>
                    <a:pt x="47277" y="41309"/>
                  </a:lnTo>
                  <a:lnTo>
                    <a:pt x="41368" y="47211"/>
                  </a:lnTo>
                  <a:lnTo>
                    <a:pt x="34095" y="50843"/>
                  </a:lnTo>
                  <a:lnTo>
                    <a:pt x="25913" y="52218"/>
                  </a:lnTo>
                  <a:lnTo>
                    <a:pt x="17732" y="50843"/>
                  </a:lnTo>
                  <a:lnTo>
                    <a:pt x="10904" y="47211"/>
                  </a:lnTo>
                  <a:lnTo>
                    <a:pt x="5007" y="41309"/>
                  </a:lnTo>
                  <a:lnTo>
                    <a:pt x="1364" y="34049"/>
                  </a:lnTo>
                  <a:lnTo>
                    <a:pt x="0" y="25872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5226" y="844883"/>
              <a:ext cx="155430" cy="17570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ln w="31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solidFill>
              <a:srgbClr val="0D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ln w="3175">
              <a:solidFill>
                <a:srgbClr val="0D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42107" y="1092791"/>
              <a:ext cx="727224" cy="14983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57528" y="1135475"/>
              <a:ext cx="678123" cy="16572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789109" y="1180193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41824" y="0"/>
                  </a:moveTo>
                  <a:lnTo>
                    <a:pt x="0" y="0"/>
                  </a:lnTo>
                  <a:lnTo>
                    <a:pt x="0" y="20883"/>
                  </a:lnTo>
                  <a:lnTo>
                    <a:pt x="41824" y="20883"/>
                  </a:lnTo>
                  <a:lnTo>
                    <a:pt x="4182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18445" y="72076"/>
              <a:ext cx="539506" cy="59253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519" y="16509"/>
              <a:ext cx="1327150" cy="1361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6730"/>
            <a:chOff x="0" y="0"/>
            <a:chExt cx="12192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67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5409" y="193039"/>
              <a:ext cx="1666240" cy="7607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0744" y="782218"/>
              <a:ext cx="190884" cy="23837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44091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4091" y="230207"/>
                  </a:lnTo>
                  <a:lnTo>
                    <a:pt x="44091" y="187529"/>
                  </a:lnTo>
                  <a:lnTo>
                    <a:pt x="64090" y="166184"/>
                  </a:lnTo>
                  <a:lnTo>
                    <a:pt x="108182" y="230207"/>
                  </a:lnTo>
                  <a:lnTo>
                    <a:pt x="163178" y="230207"/>
                  </a:lnTo>
                  <a:lnTo>
                    <a:pt x="95000" y="138943"/>
                  </a:lnTo>
                  <a:lnTo>
                    <a:pt x="161357" y="63566"/>
                  </a:lnTo>
                  <a:lnTo>
                    <a:pt x="107263" y="63566"/>
                  </a:lnTo>
                  <a:lnTo>
                    <a:pt x="44091" y="137580"/>
                  </a:lnTo>
                  <a:lnTo>
                    <a:pt x="44091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108182" y="230207"/>
                  </a:moveTo>
                  <a:lnTo>
                    <a:pt x="64090" y="166184"/>
                  </a:lnTo>
                  <a:lnTo>
                    <a:pt x="44091" y="187529"/>
                  </a:lnTo>
                  <a:lnTo>
                    <a:pt x="44091" y="230207"/>
                  </a:lnTo>
                  <a:lnTo>
                    <a:pt x="0" y="230207"/>
                  </a:lnTo>
                  <a:lnTo>
                    <a:pt x="0" y="0"/>
                  </a:lnTo>
                  <a:lnTo>
                    <a:pt x="44091" y="0"/>
                  </a:lnTo>
                  <a:lnTo>
                    <a:pt x="44091" y="137580"/>
                  </a:lnTo>
                  <a:lnTo>
                    <a:pt x="107263" y="63566"/>
                  </a:lnTo>
                  <a:lnTo>
                    <a:pt x="161357" y="63566"/>
                  </a:lnTo>
                  <a:lnTo>
                    <a:pt x="95000" y="138943"/>
                  </a:lnTo>
                  <a:lnTo>
                    <a:pt x="163178" y="230207"/>
                  </a:lnTo>
                  <a:lnTo>
                    <a:pt x="108182" y="230207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01378" y="786072"/>
              <a:ext cx="49530" cy="230504"/>
            </a:xfrm>
            <a:custGeom>
              <a:avLst/>
              <a:gdLst/>
              <a:ahLst/>
              <a:cxnLst/>
              <a:rect l="l" t="t" r="r" b="b"/>
              <a:pathLst>
                <a:path w="49529" h="230505">
                  <a:moveTo>
                    <a:pt x="49098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9098" y="230207"/>
                  </a:lnTo>
                  <a:lnTo>
                    <a:pt x="4909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4791" y="844883"/>
              <a:ext cx="157708" cy="1716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4323" y="785850"/>
              <a:ext cx="170439" cy="2347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8179" y="70369"/>
                  </a:moveTo>
                  <a:lnTo>
                    <a:pt x="4093" y="70369"/>
                  </a:lnTo>
                  <a:lnTo>
                    <a:pt x="4093" y="237010"/>
                  </a:lnTo>
                  <a:lnTo>
                    <a:pt x="48179" y="237010"/>
                  </a:lnTo>
                  <a:lnTo>
                    <a:pt x="48179" y="70369"/>
                  </a:lnTo>
                  <a:close/>
                </a:path>
                <a:path w="52704" h="237490">
                  <a:moveTo>
                    <a:pt x="25913" y="0"/>
                  </a:moveTo>
                  <a:lnTo>
                    <a:pt x="0" y="25872"/>
                  </a:lnTo>
                  <a:lnTo>
                    <a:pt x="1364" y="34049"/>
                  </a:lnTo>
                  <a:lnTo>
                    <a:pt x="5007" y="41309"/>
                  </a:lnTo>
                  <a:lnTo>
                    <a:pt x="10904" y="47211"/>
                  </a:lnTo>
                  <a:lnTo>
                    <a:pt x="17732" y="50843"/>
                  </a:lnTo>
                  <a:lnTo>
                    <a:pt x="25913" y="52218"/>
                  </a:lnTo>
                  <a:lnTo>
                    <a:pt x="34095" y="50843"/>
                  </a:lnTo>
                  <a:lnTo>
                    <a:pt x="41368" y="47211"/>
                  </a:lnTo>
                  <a:lnTo>
                    <a:pt x="47277" y="41309"/>
                  </a:lnTo>
                  <a:lnTo>
                    <a:pt x="50908" y="34049"/>
                  </a:lnTo>
                  <a:lnTo>
                    <a:pt x="52272" y="25872"/>
                  </a:lnTo>
                  <a:lnTo>
                    <a:pt x="50908" y="17712"/>
                  </a:lnTo>
                  <a:lnTo>
                    <a:pt x="47277" y="10435"/>
                  </a:lnTo>
                  <a:lnTo>
                    <a:pt x="41368" y="4989"/>
                  </a:lnTo>
                  <a:lnTo>
                    <a:pt x="34095" y="1357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093" y="237010"/>
                  </a:moveTo>
                  <a:lnTo>
                    <a:pt x="4093" y="70369"/>
                  </a:lnTo>
                  <a:lnTo>
                    <a:pt x="48179" y="70369"/>
                  </a:lnTo>
                  <a:lnTo>
                    <a:pt x="48179" y="237010"/>
                  </a:lnTo>
                  <a:lnTo>
                    <a:pt x="4093" y="237010"/>
                  </a:lnTo>
                  <a:close/>
                </a:path>
                <a:path w="52704" h="237490">
                  <a:moveTo>
                    <a:pt x="0" y="25872"/>
                  </a:moveTo>
                  <a:lnTo>
                    <a:pt x="25913" y="0"/>
                  </a:lnTo>
                  <a:lnTo>
                    <a:pt x="34095" y="1357"/>
                  </a:lnTo>
                  <a:lnTo>
                    <a:pt x="41368" y="4989"/>
                  </a:lnTo>
                  <a:lnTo>
                    <a:pt x="47277" y="10435"/>
                  </a:lnTo>
                  <a:lnTo>
                    <a:pt x="50908" y="17712"/>
                  </a:lnTo>
                  <a:lnTo>
                    <a:pt x="52272" y="25872"/>
                  </a:lnTo>
                  <a:lnTo>
                    <a:pt x="50908" y="34049"/>
                  </a:lnTo>
                  <a:lnTo>
                    <a:pt x="47277" y="41309"/>
                  </a:lnTo>
                  <a:lnTo>
                    <a:pt x="41368" y="47211"/>
                  </a:lnTo>
                  <a:lnTo>
                    <a:pt x="34095" y="50843"/>
                  </a:lnTo>
                  <a:lnTo>
                    <a:pt x="25913" y="52218"/>
                  </a:lnTo>
                  <a:lnTo>
                    <a:pt x="17732" y="50843"/>
                  </a:lnTo>
                  <a:lnTo>
                    <a:pt x="10904" y="47211"/>
                  </a:lnTo>
                  <a:lnTo>
                    <a:pt x="5007" y="41309"/>
                  </a:lnTo>
                  <a:lnTo>
                    <a:pt x="1364" y="34049"/>
                  </a:lnTo>
                  <a:lnTo>
                    <a:pt x="0" y="25872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5226" y="844883"/>
              <a:ext cx="155430" cy="17570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ln w="31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25940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solidFill>
              <a:srgbClr val="0D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25940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ln w="3175">
              <a:solidFill>
                <a:srgbClr val="0D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13217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13217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42107" y="1092791"/>
              <a:ext cx="727224" cy="14983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57528" y="1135475"/>
              <a:ext cx="678123" cy="16572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789109" y="1180193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41824" y="0"/>
                  </a:moveTo>
                  <a:lnTo>
                    <a:pt x="0" y="0"/>
                  </a:lnTo>
                  <a:lnTo>
                    <a:pt x="0" y="20883"/>
                  </a:lnTo>
                  <a:lnTo>
                    <a:pt x="41824" y="20883"/>
                  </a:lnTo>
                  <a:lnTo>
                    <a:pt x="4182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18445" y="72076"/>
              <a:ext cx="539506" cy="59253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519" y="16509"/>
              <a:ext cx="1327150" cy="1361440"/>
            </a:xfrm>
            <a:prstGeom prst="rect">
              <a:avLst/>
            </a:prstGeom>
          </p:spPr>
        </p:pic>
      </p:grp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762050" y="1938273"/>
          <a:ext cx="10346690" cy="4208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155"/>
                <a:gridCol w="1816735"/>
                <a:gridCol w="956309"/>
                <a:gridCol w="1147445"/>
                <a:gridCol w="1338579"/>
                <a:gridCol w="1147445"/>
                <a:gridCol w="1147445"/>
                <a:gridCol w="1147445"/>
                <a:gridCol w="1147445"/>
              </a:tblGrid>
              <a:tr h="391922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Sr.No.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ts val="1165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Employer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Designation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5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Email-ID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5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Location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Contect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SALARY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ts val="1165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Required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8956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candidates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326136"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Sahara</a:t>
                      </a:r>
                      <a:r>
                        <a:rPr sz="1000" spc="-5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Helping</a:t>
                      </a:r>
                      <a:r>
                        <a:rPr sz="1000" spc="-4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Hands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Hoshiarpur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Amardeep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Singh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Owner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Hoshiarpur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9463444196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60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12000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24814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spc="-1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Vcare, </a:t>
                      </a: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Home</a:t>
                      </a:r>
                      <a:r>
                        <a:rPr sz="1000" spc="-1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Healthways</a:t>
                      </a:r>
                      <a:r>
                        <a:rPr sz="1000" spc="-2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India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00" spc="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000" spc="-2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d.</a:t>
                      </a:r>
                      <a:r>
                        <a:rPr sz="1000" spc="-2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Mohali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ts val="1165"/>
                        </a:lnSpc>
                      </a:pP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Sandeep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8130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Sharma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Owner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Mohali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9888584633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12000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150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4903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Life</a:t>
                      </a:r>
                      <a:r>
                        <a:rPr sz="1000" spc="-2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r>
                        <a:rPr sz="1000" spc="-2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Home</a:t>
                      </a:r>
                      <a:r>
                        <a:rPr sz="1000" spc="-1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Care </a:t>
                      </a: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Ludhiana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Aj</a:t>
                      </a:r>
                      <a:r>
                        <a:rPr sz="1000" spc="-2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000" spc="-2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K</a:t>
                      </a: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umar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Owner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Ludhiana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7889027985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11500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Holly</a:t>
                      </a:r>
                      <a:r>
                        <a:rPr sz="1000" spc="-1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Cross </a:t>
                      </a: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Home</a:t>
                      </a: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Health</a:t>
                      </a:r>
                      <a:r>
                        <a:rPr sz="1000" spc="-1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Care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1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Ltd.</a:t>
                      </a:r>
                      <a:r>
                        <a:rPr sz="1000" spc="-5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Mohali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000" spc="-1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000" spc="-2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Thomas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Owner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Mohali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8264194413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11500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180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26135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Care</a:t>
                      </a:r>
                      <a:r>
                        <a:rPr sz="1000" spc="-1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Health</a:t>
                      </a:r>
                      <a:r>
                        <a:rPr sz="1000" spc="-1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Nurses</a:t>
                      </a:r>
                      <a:r>
                        <a:rPr sz="1000" spc="-1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Pvt.</a:t>
                      </a:r>
                      <a:r>
                        <a:rPr sz="1000" spc="-3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Ltd.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Delhi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Poornima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00355">
                        <a:lnSpc>
                          <a:spcPts val="1165"/>
                        </a:lnSpc>
                      </a:pP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Placement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6225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Coordinator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Delhi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6283384940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12000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150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26136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J-Rafa</a:t>
                      </a:r>
                      <a:r>
                        <a:rPr sz="1000" spc="-3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Health</a:t>
                      </a:r>
                      <a:r>
                        <a:rPr sz="1000" spc="-2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Care</a:t>
                      </a: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Pvt.</a:t>
                      </a:r>
                      <a:r>
                        <a:rPr sz="1000" spc="-2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Ltd.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Ludhiana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5"/>
                        </a:lnSpc>
                      </a:pP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Joy</a:t>
                      </a:r>
                      <a:r>
                        <a:rPr sz="1000" spc="-4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Paul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Owner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Ludhiana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9646683481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12000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24814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Shivay</a:t>
                      </a:r>
                      <a:r>
                        <a:rPr sz="1000" spc="-3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Nursing</a:t>
                      </a:r>
                      <a:r>
                        <a:rPr sz="1000" spc="-2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Healthcare</a:t>
                      </a:r>
                      <a:r>
                        <a:rPr sz="1000" spc="-2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Pvt.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1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Ltd.</a:t>
                      </a:r>
                      <a:r>
                        <a:rPr sz="1000" spc="-5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Mohali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000" spc="-1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000" spc="-2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hi</a:t>
                      </a:r>
                      <a:r>
                        <a:rPr sz="1000" spc="-1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spc="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HR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Mohali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9999407473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12000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180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24688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MedyHealth</a:t>
                      </a:r>
                      <a:r>
                        <a:rPr sz="1000" spc="-3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Tecnologies</a:t>
                      </a:r>
                      <a:r>
                        <a:rPr sz="1000" spc="-4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Pvt.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1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Ltd.</a:t>
                      </a:r>
                      <a:r>
                        <a:rPr sz="1000" spc="-5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Mohali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Samrita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Owner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Mohali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7347003774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13000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200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26174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spc="-1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Live</a:t>
                      </a: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Well</a:t>
                      </a:r>
                      <a:r>
                        <a:rPr sz="1000" spc="-1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Smart</a:t>
                      </a:r>
                      <a:r>
                        <a:rPr sz="1000" spc="-1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Care</a:t>
                      </a:r>
                      <a:r>
                        <a:rPr sz="1000" spc="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Hoshiarpur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Seema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Owner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Hoshiarpur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8728825700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11500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250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24776"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Wellbeing</a:t>
                      </a:r>
                      <a:r>
                        <a:rPr sz="1000" spc="-3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Home</a:t>
                      </a:r>
                      <a:r>
                        <a:rPr sz="1000" spc="204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Care</a:t>
                      </a:r>
                      <a:r>
                        <a:rPr sz="1000" spc="-1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Pvt.</a:t>
                      </a:r>
                      <a:r>
                        <a:rPr sz="1000" spc="-3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Ltd.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Gurugram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68605">
                        <a:lnSpc>
                          <a:spcPts val="1165"/>
                        </a:lnSpc>
                      </a:pP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Jitender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8130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Sharma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5"/>
                        </a:lnSpc>
                      </a:pP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Owner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spc="-5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Gurugram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9899304466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18000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212A35"/>
                          </a:solidFill>
                          <a:latin typeface="Calibri"/>
                          <a:cs typeface="Calibri"/>
                        </a:rPr>
                        <a:t>150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grpSp>
        <p:nvGrpSpPr>
          <p:cNvPr id="26" name="object 26"/>
          <p:cNvGrpSpPr/>
          <p:nvPr/>
        </p:nvGrpSpPr>
        <p:grpSpPr>
          <a:xfrm>
            <a:off x="5231384" y="2367026"/>
            <a:ext cx="1209040" cy="445770"/>
            <a:chOff x="5231384" y="2367026"/>
            <a:chExt cx="1209040" cy="445770"/>
          </a:xfrm>
        </p:grpSpPr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31384" y="2367026"/>
              <a:ext cx="1209039" cy="26149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61737" y="2631186"/>
              <a:ext cx="1149350" cy="181355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5673216" y="2883154"/>
            <a:ext cx="326390" cy="93345"/>
            <a:chOff x="5673216" y="2883154"/>
            <a:chExt cx="326390" cy="93345"/>
          </a:xfrm>
        </p:grpSpPr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79058" y="2883154"/>
              <a:ext cx="311276" cy="7150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678296" y="2962402"/>
              <a:ext cx="316230" cy="8890"/>
            </a:xfrm>
            <a:custGeom>
              <a:avLst/>
              <a:gdLst/>
              <a:ahLst/>
              <a:cxnLst/>
              <a:rect l="l" t="t" r="r" b="b"/>
              <a:pathLst>
                <a:path w="316229" h="8889">
                  <a:moveTo>
                    <a:pt x="316229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316229" y="8889"/>
                  </a:lnTo>
                  <a:lnTo>
                    <a:pt x="316229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78296" y="2962402"/>
              <a:ext cx="316230" cy="8890"/>
            </a:xfrm>
            <a:custGeom>
              <a:avLst/>
              <a:gdLst/>
              <a:ahLst/>
              <a:cxnLst/>
              <a:rect l="l" t="t" r="r" b="b"/>
              <a:pathLst>
                <a:path w="316229" h="8889">
                  <a:moveTo>
                    <a:pt x="0" y="0"/>
                  </a:moveTo>
                  <a:lnTo>
                    <a:pt x="158114" y="0"/>
                  </a:lnTo>
                  <a:lnTo>
                    <a:pt x="316229" y="0"/>
                  </a:lnTo>
                  <a:lnTo>
                    <a:pt x="316229" y="8889"/>
                  </a:lnTo>
                  <a:lnTo>
                    <a:pt x="158114" y="8889"/>
                  </a:lnTo>
                  <a:lnTo>
                    <a:pt x="0" y="8889"/>
                  </a:lnTo>
                  <a:lnTo>
                    <a:pt x="0" y="0"/>
                  </a:lnTo>
                  <a:close/>
                </a:path>
              </a:pathLst>
            </a:custGeom>
            <a:ln w="1016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231257" y="3117469"/>
            <a:ext cx="1210309" cy="283717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244084" y="3492880"/>
            <a:ext cx="1184909" cy="28320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232653" y="3917696"/>
            <a:ext cx="1207769" cy="445516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242686" y="4569967"/>
            <a:ext cx="1187450" cy="119380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5746877" y="4759959"/>
            <a:ext cx="179070" cy="93345"/>
            <a:chOff x="5746877" y="4759959"/>
            <a:chExt cx="179070" cy="93345"/>
          </a:xfrm>
        </p:grpSpPr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752465" y="4759959"/>
              <a:ext cx="164210" cy="7150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751957" y="4839207"/>
              <a:ext cx="168910" cy="8890"/>
            </a:xfrm>
            <a:custGeom>
              <a:avLst/>
              <a:gdLst/>
              <a:ahLst/>
              <a:cxnLst/>
              <a:rect l="l" t="t" r="r" b="b"/>
              <a:pathLst>
                <a:path w="168910" h="8889">
                  <a:moveTo>
                    <a:pt x="16891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68910" y="8890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751957" y="4839207"/>
              <a:ext cx="168910" cy="8890"/>
            </a:xfrm>
            <a:custGeom>
              <a:avLst/>
              <a:gdLst/>
              <a:ahLst/>
              <a:cxnLst/>
              <a:rect l="l" t="t" r="r" b="b"/>
              <a:pathLst>
                <a:path w="168910" h="8889">
                  <a:moveTo>
                    <a:pt x="0" y="8890"/>
                  </a:moveTo>
                  <a:lnTo>
                    <a:pt x="168910" y="8890"/>
                  </a:lnTo>
                  <a:lnTo>
                    <a:pt x="168910" y="0"/>
                  </a:lnTo>
                  <a:lnTo>
                    <a:pt x="0" y="0"/>
                  </a:lnTo>
                  <a:lnTo>
                    <a:pt x="0" y="8890"/>
                  </a:lnTo>
                  <a:close/>
                </a:path>
              </a:pathLst>
            </a:custGeom>
            <a:ln w="1016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1" name="object 4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406516" y="4994655"/>
            <a:ext cx="859789" cy="119506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232653" y="5419471"/>
            <a:ext cx="1207769" cy="119380"/>
          </a:xfrm>
          <a:prstGeom prst="rect">
            <a:avLst/>
          </a:prstGeom>
        </p:spPr>
      </p:pic>
      <p:grpSp>
        <p:nvGrpSpPr>
          <p:cNvPr id="43" name="object 43"/>
          <p:cNvGrpSpPr/>
          <p:nvPr/>
        </p:nvGrpSpPr>
        <p:grpSpPr>
          <a:xfrm>
            <a:off x="5255386" y="5609539"/>
            <a:ext cx="1160145" cy="419734"/>
            <a:chOff x="5255386" y="5609539"/>
            <a:chExt cx="1160145" cy="419734"/>
          </a:xfrm>
        </p:grpSpPr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89421" y="5609539"/>
              <a:ext cx="92963" cy="7068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255386" y="5683669"/>
              <a:ext cx="1159637" cy="32349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579363" y="6014885"/>
              <a:ext cx="513080" cy="8890"/>
            </a:xfrm>
            <a:custGeom>
              <a:avLst/>
              <a:gdLst/>
              <a:ahLst/>
              <a:cxnLst/>
              <a:rect l="l" t="t" r="r" b="b"/>
              <a:pathLst>
                <a:path w="513079" h="8889">
                  <a:moveTo>
                    <a:pt x="51308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13080" y="8890"/>
                  </a:lnTo>
                  <a:lnTo>
                    <a:pt x="513080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79363" y="6014885"/>
              <a:ext cx="513080" cy="8890"/>
            </a:xfrm>
            <a:custGeom>
              <a:avLst/>
              <a:gdLst/>
              <a:ahLst/>
              <a:cxnLst/>
              <a:rect l="l" t="t" r="r" b="b"/>
              <a:pathLst>
                <a:path w="513079" h="8889">
                  <a:moveTo>
                    <a:pt x="0" y="0"/>
                  </a:moveTo>
                  <a:lnTo>
                    <a:pt x="256539" y="0"/>
                  </a:lnTo>
                  <a:lnTo>
                    <a:pt x="513080" y="0"/>
                  </a:lnTo>
                  <a:lnTo>
                    <a:pt x="513080" y="8890"/>
                  </a:lnTo>
                  <a:lnTo>
                    <a:pt x="256539" y="8890"/>
                  </a:lnTo>
                  <a:lnTo>
                    <a:pt x="0" y="8890"/>
                  </a:lnTo>
                  <a:lnTo>
                    <a:pt x="0" y="0"/>
                  </a:lnTo>
                  <a:close/>
                </a:path>
              </a:pathLst>
            </a:custGeom>
            <a:ln w="1016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8" name="object 4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57300" y="1256030"/>
            <a:ext cx="9023350" cy="704850"/>
          </a:xfrm>
          <a:prstGeom prst="rect">
            <a:avLst/>
          </a:prstGeom>
        </p:spPr>
      </p:pic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4673853" y="1398904"/>
            <a:ext cx="21894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PLACEMENT</a:t>
            </a:r>
            <a:r>
              <a:rPr spc="-75" dirty="0"/>
              <a:t> </a:t>
            </a:r>
            <a:r>
              <a:rPr spc="-5" dirty="0"/>
              <a:t>TIE-UPS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5409" y="193040"/>
              <a:ext cx="1666240" cy="7607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2709" y="2807970"/>
              <a:ext cx="4386580" cy="12979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16400" y="3204209"/>
              <a:ext cx="3752850" cy="4876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96715" y="3184017"/>
              <a:ext cx="3750183" cy="48501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070" y="4629149"/>
              <a:ext cx="11833860" cy="194437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508378" y="4813300"/>
            <a:ext cx="917702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3250" marR="186817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SANJEEV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CHOPRA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(DIRECTOR_KJVJT)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MOBILE NO: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92177-86346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1605915" algn="l"/>
              </a:tabLst>
            </a:pPr>
            <a:r>
              <a:rPr sz="2400" spc="-5" dirty="0">
                <a:latin typeface="Times New Roman"/>
                <a:cs typeface="Times New Roman"/>
              </a:rPr>
              <a:t>E-MAIL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ID	: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  <a:hlinkClick r:id="rId8"/>
              </a:rPr>
              <a:t>SANJEEV_720@GMAIL.COM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spc="-25" dirty="0">
                <a:latin typeface="Times New Roman"/>
                <a:cs typeface="Times New Roman"/>
              </a:rPr>
              <a:t>33,GURJAIPAL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NAGAR,DISTRICT-JALLANDHAR-144001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(PUNJAB)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6519" y="16509"/>
            <a:ext cx="6439535" cy="1361440"/>
            <a:chOff x="96519" y="16509"/>
            <a:chExt cx="6439535" cy="1361440"/>
          </a:xfrm>
        </p:grpSpPr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40744" y="782218"/>
              <a:ext cx="190884" cy="23837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44091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4091" y="230207"/>
                  </a:lnTo>
                  <a:lnTo>
                    <a:pt x="44091" y="187529"/>
                  </a:lnTo>
                  <a:lnTo>
                    <a:pt x="64090" y="166184"/>
                  </a:lnTo>
                  <a:lnTo>
                    <a:pt x="108182" y="230207"/>
                  </a:lnTo>
                  <a:lnTo>
                    <a:pt x="163178" y="230207"/>
                  </a:lnTo>
                  <a:lnTo>
                    <a:pt x="95000" y="138943"/>
                  </a:lnTo>
                  <a:lnTo>
                    <a:pt x="161357" y="63566"/>
                  </a:lnTo>
                  <a:lnTo>
                    <a:pt x="107263" y="63566"/>
                  </a:lnTo>
                  <a:lnTo>
                    <a:pt x="44091" y="137580"/>
                  </a:lnTo>
                  <a:lnTo>
                    <a:pt x="44091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108182" y="230207"/>
                  </a:moveTo>
                  <a:lnTo>
                    <a:pt x="64090" y="166184"/>
                  </a:lnTo>
                  <a:lnTo>
                    <a:pt x="44091" y="187529"/>
                  </a:lnTo>
                  <a:lnTo>
                    <a:pt x="44091" y="230207"/>
                  </a:lnTo>
                  <a:lnTo>
                    <a:pt x="0" y="230207"/>
                  </a:lnTo>
                  <a:lnTo>
                    <a:pt x="0" y="0"/>
                  </a:lnTo>
                  <a:lnTo>
                    <a:pt x="44091" y="0"/>
                  </a:lnTo>
                  <a:lnTo>
                    <a:pt x="44091" y="137580"/>
                  </a:lnTo>
                  <a:lnTo>
                    <a:pt x="107263" y="63566"/>
                  </a:lnTo>
                  <a:lnTo>
                    <a:pt x="161357" y="63566"/>
                  </a:lnTo>
                  <a:lnTo>
                    <a:pt x="95000" y="138943"/>
                  </a:lnTo>
                  <a:lnTo>
                    <a:pt x="163178" y="230207"/>
                  </a:lnTo>
                  <a:lnTo>
                    <a:pt x="108182" y="230207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01378" y="786072"/>
              <a:ext cx="49530" cy="230504"/>
            </a:xfrm>
            <a:custGeom>
              <a:avLst/>
              <a:gdLst/>
              <a:ahLst/>
              <a:cxnLst/>
              <a:rect l="l" t="t" r="r" b="b"/>
              <a:pathLst>
                <a:path w="49529" h="230505">
                  <a:moveTo>
                    <a:pt x="49098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9098" y="230207"/>
                  </a:lnTo>
                  <a:lnTo>
                    <a:pt x="4909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94791" y="844883"/>
              <a:ext cx="157708" cy="17161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84323" y="785850"/>
              <a:ext cx="170439" cy="23474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8179" y="70369"/>
                  </a:moveTo>
                  <a:lnTo>
                    <a:pt x="4093" y="70369"/>
                  </a:lnTo>
                  <a:lnTo>
                    <a:pt x="4093" y="237010"/>
                  </a:lnTo>
                  <a:lnTo>
                    <a:pt x="48179" y="237010"/>
                  </a:lnTo>
                  <a:lnTo>
                    <a:pt x="48179" y="70369"/>
                  </a:lnTo>
                  <a:close/>
                </a:path>
                <a:path w="52704" h="237490">
                  <a:moveTo>
                    <a:pt x="25913" y="0"/>
                  </a:moveTo>
                  <a:lnTo>
                    <a:pt x="0" y="25872"/>
                  </a:lnTo>
                  <a:lnTo>
                    <a:pt x="1364" y="34049"/>
                  </a:lnTo>
                  <a:lnTo>
                    <a:pt x="5007" y="41309"/>
                  </a:lnTo>
                  <a:lnTo>
                    <a:pt x="10904" y="47211"/>
                  </a:lnTo>
                  <a:lnTo>
                    <a:pt x="17732" y="50843"/>
                  </a:lnTo>
                  <a:lnTo>
                    <a:pt x="25913" y="52218"/>
                  </a:lnTo>
                  <a:lnTo>
                    <a:pt x="34095" y="50843"/>
                  </a:lnTo>
                  <a:lnTo>
                    <a:pt x="41368" y="47211"/>
                  </a:lnTo>
                  <a:lnTo>
                    <a:pt x="47277" y="41309"/>
                  </a:lnTo>
                  <a:lnTo>
                    <a:pt x="50908" y="34049"/>
                  </a:lnTo>
                  <a:lnTo>
                    <a:pt x="52272" y="25872"/>
                  </a:lnTo>
                  <a:lnTo>
                    <a:pt x="50908" y="17712"/>
                  </a:lnTo>
                  <a:lnTo>
                    <a:pt x="47277" y="10435"/>
                  </a:lnTo>
                  <a:lnTo>
                    <a:pt x="41368" y="4989"/>
                  </a:lnTo>
                  <a:lnTo>
                    <a:pt x="34095" y="1357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093" y="237010"/>
                  </a:moveTo>
                  <a:lnTo>
                    <a:pt x="4093" y="70369"/>
                  </a:lnTo>
                  <a:lnTo>
                    <a:pt x="48179" y="70369"/>
                  </a:lnTo>
                  <a:lnTo>
                    <a:pt x="48179" y="237010"/>
                  </a:lnTo>
                  <a:lnTo>
                    <a:pt x="4093" y="237010"/>
                  </a:lnTo>
                  <a:close/>
                </a:path>
                <a:path w="52704" h="237490">
                  <a:moveTo>
                    <a:pt x="0" y="25872"/>
                  </a:moveTo>
                  <a:lnTo>
                    <a:pt x="25913" y="0"/>
                  </a:lnTo>
                  <a:lnTo>
                    <a:pt x="34095" y="1357"/>
                  </a:lnTo>
                  <a:lnTo>
                    <a:pt x="41368" y="4989"/>
                  </a:lnTo>
                  <a:lnTo>
                    <a:pt x="47277" y="10435"/>
                  </a:lnTo>
                  <a:lnTo>
                    <a:pt x="50908" y="17712"/>
                  </a:lnTo>
                  <a:lnTo>
                    <a:pt x="52272" y="25872"/>
                  </a:lnTo>
                  <a:lnTo>
                    <a:pt x="50908" y="34049"/>
                  </a:lnTo>
                  <a:lnTo>
                    <a:pt x="47277" y="41309"/>
                  </a:lnTo>
                  <a:lnTo>
                    <a:pt x="41368" y="47211"/>
                  </a:lnTo>
                  <a:lnTo>
                    <a:pt x="34095" y="50843"/>
                  </a:lnTo>
                  <a:lnTo>
                    <a:pt x="25913" y="52218"/>
                  </a:lnTo>
                  <a:lnTo>
                    <a:pt x="17732" y="50843"/>
                  </a:lnTo>
                  <a:lnTo>
                    <a:pt x="10904" y="47211"/>
                  </a:lnTo>
                  <a:lnTo>
                    <a:pt x="5007" y="41309"/>
                  </a:lnTo>
                  <a:lnTo>
                    <a:pt x="1364" y="34049"/>
                  </a:lnTo>
                  <a:lnTo>
                    <a:pt x="0" y="25872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5226" y="844883"/>
              <a:ext cx="155430" cy="17570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ln w="31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solidFill>
              <a:srgbClr val="0D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ln w="3175">
              <a:solidFill>
                <a:srgbClr val="0D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42107" y="1092791"/>
              <a:ext cx="727224" cy="14983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57528" y="1135475"/>
              <a:ext cx="678123" cy="16572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789109" y="1180193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41824" y="0"/>
                  </a:moveTo>
                  <a:lnTo>
                    <a:pt x="0" y="0"/>
                  </a:lnTo>
                  <a:lnTo>
                    <a:pt x="0" y="20883"/>
                  </a:lnTo>
                  <a:lnTo>
                    <a:pt x="41824" y="20883"/>
                  </a:lnTo>
                  <a:lnTo>
                    <a:pt x="4182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18445" y="72076"/>
              <a:ext cx="539506" cy="59253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519" y="16509"/>
              <a:ext cx="1327150" cy="1361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47840"/>
            <a:chOff x="0" y="0"/>
            <a:chExt cx="12192000" cy="6847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478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5409" y="147320"/>
              <a:ext cx="1666240" cy="7607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" y="1334769"/>
              <a:ext cx="2040889" cy="114172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9430" y="1641475"/>
            <a:ext cx="1018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ABOUT</a:t>
            </a:r>
            <a:r>
              <a:rPr sz="1800" spc="-85" dirty="0"/>
              <a:t> </a:t>
            </a:r>
            <a:r>
              <a:rPr sz="1800" dirty="0"/>
              <a:t>US</a:t>
            </a:r>
            <a:endParaRPr sz="1800"/>
          </a:p>
        </p:txBody>
      </p:sp>
      <p:grpSp>
        <p:nvGrpSpPr>
          <p:cNvPr id="7" name="object 7"/>
          <p:cNvGrpSpPr/>
          <p:nvPr/>
        </p:nvGrpSpPr>
        <p:grpSpPr>
          <a:xfrm>
            <a:off x="96519" y="16509"/>
            <a:ext cx="6439535" cy="1361440"/>
            <a:chOff x="96519" y="16509"/>
            <a:chExt cx="6439535" cy="136144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0744" y="782218"/>
              <a:ext cx="190884" cy="23837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44091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4091" y="230207"/>
                  </a:lnTo>
                  <a:lnTo>
                    <a:pt x="44091" y="187529"/>
                  </a:lnTo>
                  <a:lnTo>
                    <a:pt x="64090" y="166184"/>
                  </a:lnTo>
                  <a:lnTo>
                    <a:pt x="108182" y="230207"/>
                  </a:lnTo>
                  <a:lnTo>
                    <a:pt x="163178" y="230207"/>
                  </a:lnTo>
                  <a:lnTo>
                    <a:pt x="95000" y="138943"/>
                  </a:lnTo>
                  <a:lnTo>
                    <a:pt x="161357" y="63566"/>
                  </a:lnTo>
                  <a:lnTo>
                    <a:pt x="107263" y="63566"/>
                  </a:lnTo>
                  <a:lnTo>
                    <a:pt x="44091" y="137580"/>
                  </a:lnTo>
                  <a:lnTo>
                    <a:pt x="44091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108182" y="230207"/>
                  </a:moveTo>
                  <a:lnTo>
                    <a:pt x="64090" y="166184"/>
                  </a:lnTo>
                  <a:lnTo>
                    <a:pt x="44091" y="187529"/>
                  </a:lnTo>
                  <a:lnTo>
                    <a:pt x="44091" y="230207"/>
                  </a:lnTo>
                  <a:lnTo>
                    <a:pt x="0" y="230207"/>
                  </a:lnTo>
                  <a:lnTo>
                    <a:pt x="0" y="0"/>
                  </a:lnTo>
                  <a:lnTo>
                    <a:pt x="44091" y="0"/>
                  </a:lnTo>
                  <a:lnTo>
                    <a:pt x="44091" y="137580"/>
                  </a:lnTo>
                  <a:lnTo>
                    <a:pt x="107263" y="63566"/>
                  </a:lnTo>
                  <a:lnTo>
                    <a:pt x="161357" y="63566"/>
                  </a:lnTo>
                  <a:lnTo>
                    <a:pt x="95000" y="138943"/>
                  </a:lnTo>
                  <a:lnTo>
                    <a:pt x="163178" y="230207"/>
                  </a:lnTo>
                  <a:lnTo>
                    <a:pt x="108182" y="230207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01378" y="786072"/>
              <a:ext cx="49530" cy="230504"/>
            </a:xfrm>
            <a:custGeom>
              <a:avLst/>
              <a:gdLst/>
              <a:ahLst/>
              <a:cxnLst/>
              <a:rect l="l" t="t" r="r" b="b"/>
              <a:pathLst>
                <a:path w="49529" h="230505">
                  <a:moveTo>
                    <a:pt x="49098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9098" y="230207"/>
                  </a:lnTo>
                  <a:lnTo>
                    <a:pt x="4909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94791" y="844883"/>
              <a:ext cx="157708" cy="1716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4323" y="785850"/>
              <a:ext cx="170439" cy="2347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8179" y="70369"/>
                  </a:moveTo>
                  <a:lnTo>
                    <a:pt x="4093" y="70369"/>
                  </a:lnTo>
                  <a:lnTo>
                    <a:pt x="4093" y="237010"/>
                  </a:lnTo>
                  <a:lnTo>
                    <a:pt x="48179" y="237010"/>
                  </a:lnTo>
                  <a:lnTo>
                    <a:pt x="48179" y="70369"/>
                  </a:lnTo>
                  <a:close/>
                </a:path>
                <a:path w="52704" h="237490">
                  <a:moveTo>
                    <a:pt x="25913" y="0"/>
                  </a:moveTo>
                  <a:lnTo>
                    <a:pt x="0" y="25872"/>
                  </a:lnTo>
                  <a:lnTo>
                    <a:pt x="1364" y="34049"/>
                  </a:lnTo>
                  <a:lnTo>
                    <a:pt x="5007" y="41309"/>
                  </a:lnTo>
                  <a:lnTo>
                    <a:pt x="10904" y="47211"/>
                  </a:lnTo>
                  <a:lnTo>
                    <a:pt x="17732" y="50843"/>
                  </a:lnTo>
                  <a:lnTo>
                    <a:pt x="25913" y="52218"/>
                  </a:lnTo>
                  <a:lnTo>
                    <a:pt x="34095" y="50843"/>
                  </a:lnTo>
                  <a:lnTo>
                    <a:pt x="41368" y="47211"/>
                  </a:lnTo>
                  <a:lnTo>
                    <a:pt x="47277" y="41309"/>
                  </a:lnTo>
                  <a:lnTo>
                    <a:pt x="50908" y="34049"/>
                  </a:lnTo>
                  <a:lnTo>
                    <a:pt x="52272" y="25872"/>
                  </a:lnTo>
                  <a:lnTo>
                    <a:pt x="50908" y="17712"/>
                  </a:lnTo>
                  <a:lnTo>
                    <a:pt x="47277" y="10435"/>
                  </a:lnTo>
                  <a:lnTo>
                    <a:pt x="41368" y="4989"/>
                  </a:lnTo>
                  <a:lnTo>
                    <a:pt x="34095" y="1357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093" y="237010"/>
                  </a:moveTo>
                  <a:lnTo>
                    <a:pt x="4093" y="70369"/>
                  </a:lnTo>
                  <a:lnTo>
                    <a:pt x="48179" y="70369"/>
                  </a:lnTo>
                  <a:lnTo>
                    <a:pt x="48179" y="237010"/>
                  </a:lnTo>
                  <a:lnTo>
                    <a:pt x="4093" y="237010"/>
                  </a:lnTo>
                  <a:close/>
                </a:path>
                <a:path w="52704" h="237490">
                  <a:moveTo>
                    <a:pt x="0" y="25872"/>
                  </a:moveTo>
                  <a:lnTo>
                    <a:pt x="25913" y="0"/>
                  </a:lnTo>
                  <a:lnTo>
                    <a:pt x="34095" y="1357"/>
                  </a:lnTo>
                  <a:lnTo>
                    <a:pt x="41368" y="4989"/>
                  </a:lnTo>
                  <a:lnTo>
                    <a:pt x="47277" y="10435"/>
                  </a:lnTo>
                  <a:lnTo>
                    <a:pt x="50908" y="17712"/>
                  </a:lnTo>
                  <a:lnTo>
                    <a:pt x="52272" y="25872"/>
                  </a:lnTo>
                  <a:lnTo>
                    <a:pt x="50908" y="34049"/>
                  </a:lnTo>
                  <a:lnTo>
                    <a:pt x="47277" y="41309"/>
                  </a:lnTo>
                  <a:lnTo>
                    <a:pt x="41368" y="47211"/>
                  </a:lnTo>
                  <a:lnTo>
                    <a:pt x="34095" y="50843"/>
                  </a:lnTo>
                  <a:lnTo>
                    <a:pt x="25913" y="52218"/>
                  </a:lnTo>
                  <a:lnTo>
                    <a:pt x="17732" y="50843"/>
                  </a:lnTo>
                  <a:lnTo>
                    <a:pt x="10904" y="47211"/>
                  </a:lnTo>
                  <a:lnTo>
                    <a:pt x="5007" y="41309"/>
                  </a:lnTo>
                  <a:lnTo>
                    <a:pt x="1364" y="34049"/>
                  </a:lnTo>
                  <a:lnTo>
                    <a:pt x="0" y="25872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5226" y="844883"/>
              <a:ext cx="155430" cy="17570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ln w="31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solidFill>
              <a:srgbClr val="0D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ln w="3175">
              <a:solidFill>
                <a:srgbClr val="0D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42107" y="1092791"/>
              <a:ext cx="727224" cy="14983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7528" y="1135475"/>
              <a:ext cx="678123" cy="16572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789109" y="1180193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41824" y="0"/>
                  </a:moveTo>
                  <a:lnTo>
                    <a:pt x="0" y="0"/>
                  </a:lnTo>
                  <a:lnTo>
                    <a:pt x="0" y="20883"/>
                  </a:lnTo>
                  <a:lnTo>
                    <a:pt x="41824" y="20883"/>
                  </a:lnTo>
                  <a:lnTo>
                    <a:pt x="4182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18445" y="72076"/>
              <a:ext cx="539506" cy="59253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519" y="16509"/>
              <a:ext cx="1327150" cy="136144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940179" y="2275459"/>
            <a:ext cx="9802495" cy="4052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/>
                <a:cs typeface="Times New Roman"/>
              </a:rPr>
              <a:t>Social</a:t>
            </a:r>
            <a:r>
              <a:rPr sz="2000" b="1" spc="-1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Act</a:t>
            </a:r>
            <a:r>
              <a:rPr sz="2000" b="1" spc="5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vi</a:t>
            </a:r>
            <a:r>
              <a:rPr sz="2000" b="1" spc="5" dirty="0">
                <a:latin typeface="Times New Roman"/>
                <a:cs typeface="Times New Roman"/>
              </a:rPr>
              <a:t>t</a:t>
            </a:r>
            <a:r>
              <a:rPr sz="2000" b="1" dirty="0">
                <a:latin typeface="Times New Roman"/>
                <a:cs typeface="Times New Roman"/>
              </a:rPr>
              <a:t>ie</a:t>
            </a:r>
            <a:r>
              <a:rPr sz="2000" b="1" spc="-10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100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bedded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modern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facility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Charitable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Hospital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being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run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Trust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Welfare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of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needy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&amp;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poor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Peoples</a:t>
            </a:r>
            <a:endParaRPr sz="16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area.</a:t>
            </a:r>
            <a:endParaRPr sz="16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The regular free medicals check-up camps </a:t>
            </a:r>
            <a:r>
              <a:rPr sz="1600" spc="-5" dirty="0">
                <a:latin typeface="Times New Roman"/>
                <a:cs typeface="Times New Roman"/>
              </a:rPr>
              <a:t>is </a:t>
            </a:r>
            <a:r>
              <a:rPr sz="1600" dirty="0">
                <a:latin typeface="Times New Roman"/>
                <a:cs typeface="Times New Roman"/>
              </a:rPr>
              <a:t>the regular program </a:t>
            </a:r>
            <a:r>
              <a:rPr sz="1600" spc="5" dirty="0">
                <a:latin typeface="Times New Roman"/>
                <a:cs typeface="Times New Roman"/>
              </a:rPr>
              <a:t>of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spc="-10" dirty="0">
                <a:latin typeface="Times New Roman"/>
                <a:cs typeface="Times New Roman"/>
              </a:rPr>
              <a:t>Trust.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-15" dirty="0">
                <a:latin typeface="Times New Roman"/>
                <a:cs typeface="Times New Roman"/>
              </a:rPr>
              <a:t>Trust </a:t>
            </a:r>
            <a:r>
              <a:rPr sz="1600" dirty="0">
                <a:latin typeface="Times New Roman"/>
                <a:cs typeface="Times New Roman"/>
              </a:rPr>
              <a:t>not </a:t>
            </a:r>
            <a:r>
              <a:rPr sz="1600" spc="-5" dirty="0">
                <a:latin typeface="Times New Roman"/>
                <a:cs typeface="Times New Roman"/>
              </a:rPr>
              <a:t>only provided </a:t>
            </a:r>
            <a:r>
              <a:rPr sz="1600" dirty="0">
                <a:latin typeface="Times New Roman"/>
                <a:cs typeface="Times New Roman"/>
              </a:rPr>
              <a:t>free medical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check-up </a:t>
            </a:r>
            <a:r>
              <a:rPr sz="1600" dirty="0">
                <a:latin typeface="Times New Roman"/>
                <a:cs typeface="Times New Roman"/>
              </a:rPr>
              <a:t>for Dental, General, </a:t>
            </a:r>
            <a:r>
              <a:rPr sz="1600" spc="-10" dirty="0">
                <a:latin typeface="Times New Roman"/>
                <a:cs typeface="Times New Roman"/>
              </a:rPr>
              <a:t>Gynecology, </a:t>
            </a:r>
            <a:r>
              <a:rPr sz="1600" spc="-5" dirty="0">
                <a:latin typeface="Times New Roman"/>
                <a:cs typeface="Times New Roman"/>
              </a:rPr>
              <a:t>Eye </a:t>
            </a:r>
            <a:r>
              <a:rPr sz="1600" dirty="0">
                <a:latin typeface="Times New Roman"/>
                <a:cs typeface="Times New Roman"/>
              </a:rPr>
              <a:t>&amp; </a:t>
            </a:r>
            <a:r>
              <a:rPr sz="1600" spc="-5" dirty="0">
                <a:latin typeface="Times New Roman"/>
                <a:cs typeface="Times New Roman"/>
              </a:rPr>
              <a:t>Heart </a:t>
            </a:r>
            <a:r>
              <a:rPr sz="1600" dirty="0">
                <a:latin typeface="Times New Roman"/>
                <a:cs typeface="Times New Roman"/>
              </a:rPr>
              <a:t>diseases but free medicines are </a:t>
            </a:r>
            <a:r>
              <a:rPr sz="1600" spc="-5" dirty="0">
                <a:latin typeface="Times New Roman"/>
                <a:cs typeface="Times New Roman"/>
              </a:rPr>
              <a:t>also </a:t>
            </a:r>
            <a:r>
              <a:rPr sz="1600" dirty="0">
                <a:latin typeface="Times New Roman"/>
                <a:cs typeface="Times New Roman"/>
              </a:rPr>
              <a:t>being distributed </a:t>
            </a:r>
            <a:r>
              <a:rPr sz="1600" spc="-5" dirty="0">
                <a:latin typeface="Times New Roman"/>
                <a:cs typeface="Times New Roman"/>
              </a:rPr>
              <a:t>to the </a:t>
            </a:r>
            <a:r>
              <a:rPr sz="1600" dirty="0">
                <a:latin typeface="Times New Roman"/>
                <a:cs typeface="Times New Roman"/>
              </a:rPr>
              <a:t> needy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patients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-5" dirty="0">
                <a:latin typeface="Times New Roman"/>
                <a:cs typeface="Times New Roman"/>
              </a:rPr>
              <a:t> the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rural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&amp;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urban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area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b="1" dirty="0">
                <a:latin typeface="Times New Roman"/>
                <a:cs typeface="Times New Roman"/>
              </a:rPr>
              <a:t>Infrastructural </a:t>
            </a:r>
            <a:r>
              <a:rPr sz="1600" b="1" spc="-5" dirty="0">
                <a:latin typeface="Times New Roman"/>
                <a:cs typeface="Times New Roman"/>
              </a:rPr>
              <a:t>&amp; </a:t>
            </a:r>
            <a:r>
              <a:rPr sz="1600" b="1" dirty="0">
                <a:latin typeface="Times New Roman"/>
                <a:cs typeface="Times New Roman"/>
              </a:rPr>
              <a:t>Other Facilities: </a:t>
            </a:r>
            <a:r>
              <a:rPr sz="1600" dirty="0">
                <a:latin typeface="Times New Roman"/>
                <a:cs typeface="Times New Roman"/>
              </a:rPr>
              <a:t>The Institute </a:t>
            </a:r>
            <a:r>
              <a:rPr sz="1600" spc="-5" dirty="0">
                <a:latin typeface="Times New Roman"/>
                <a:cs typeface="Times New Roman"/>
              </a:rPr>
              <a:t>will </a:t>
            </a:r>
            <a:r>
              <a:rPr sz="1600" dirty="0">
                <a:latin typeface="Times New Roman"/>
                <a:cs typeface="Times New Roman"/>
              </a:rPr>
              <a:t>have all modern Medical &amp; </a:t>
            </a:r>
            <a:r>
              <a:rPr sz="1600" spc="-5" dirty="0">
                <a:latin typeface="Times New Roman"/>
                <a:cs typeface="Times New Roman"/>
              </a:rPr>
              <a:t>Associated </a:t>
            </a:r>
            <a:r>
              <a:rPr sz="1600" dirty="0">
                <a:latin typeface="Times New Roman"/>
                <a:cs typeface="Times New Roman"/>
              </a:rPr>
              <a:t>equipments &amp; Best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Infrastructure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and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other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facilities.</a:t>
            </a:r>
            <a:endParaRPr sz="16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00"/>
              </a:lnSpc>
            </a:pPr>
            <a:r>
              <a:rPr sz="1600" b="1" dirty="0">
                <a:latin typeface="Times New Roman"/>
                <a:cs typeface="Times New Roman"/>
              </a:rPr>
              <a:t>Hospital: </a:t>
            </a:r>
            <a:r>
              <a:rPr sz="1600" dirty="0">
                <a:latin typeface="Times New Roman"/>
                <a:cs typeface="Times New Roman"/>
              </a:rPr>
              <a:t>The 2 </a:t>
            </a:r>
            <a:r>
              <a:rPr sz="1600" spc="-5" dirty="0">
                <a:latin typeface="Times New Roman"/>
                <a:cs typeface="Times New Roman"/>
              </a:rPr>
              <a:t>story ultra </a:t>
            </a:r>
            <a:r>
              <a:rPr sz="1600" dirty="0">
                <a:latin typeface="Times New Roman"/>
                <a:cs typeface="Times New Roman"/>
              </a:rPr>
              <a:t>modern Hospital, </a:t>
            </a:r>
            <a:r>
              <a:rPr sz="1600" spc="-5" dirty="0">
                <a:latin typeface="Times New Roman"/>
                <a:cs typeface="Times New Roman"/>
              </a:rPr>
              <a:t>equipped with </a:t>
            </a:r>
            <a:r>
              <a:rPr sz="1600" dirty="0">
                <a:latin typeface="Times New Roman"/>
                <a:cs typeface="Times New Roman"/>
              </a:rPr>
              <a:t>state of art medical equipments &amp; facilities, </a:t>
            </a:r>
            <a:r>
              <a:rPr sz="1600" spc="-5" dirty="0">
                <a:latin typeface="Times New Roman"/>
                <a:cs typeface="Times New Roman"/>
              </a:rPr>
              <a:t>will </a:t>
            </a:r>
            <a:r>
              <a:rPr sz="1600" dirty="0">
                <a:latin typeface="Times New Roman"/>
                <a:cs typeface="Times New Roman"/>
              </a:rPr>
              <a:t>have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occupancy strength of 100 </a:t>
            </a:r>
            <a:r>
              <a:rPr sz="1600" dirty="0">
                <a:latin typeface="Times New Roman"/>
                <a:cs typeface="Times New Roman"/>
              </a:rPr>
              <a:t>beds. The </a:t>
            </a:r>
            <a:r>
              <a:rPr sz="1600" spc="-5" dirty="0">
                <a:latin typeface="Times New Roman"/>
                <a:cs typeface="Times New Roman"/>
              </a:rPr>
              <a:t>Hospital has different </a:t>
            </a:r>
            <a:r>
              <a:rPr sz="1600" dirty="0">
                <a:latin typeface="Times New Roman"/>
                <a:cs typeface="Times New Roman"/>
              </a:rPr>
              <a:t>departments for </a:t>
            </a:r>
            <a:r>
              <a:rPr sz="1600" spc="-5" dirty="0">
                <a:latin typeface="Times New Roman"/>
                <a:cs typeface="Times New Roman"/>
              </a:rPr>
              <a:t>each </a:t>
            </a:r>
            <a:r>
              <a:rPr sz="1600" dirty="0">
                <a:latin typeface="Times New Roman"/>
                <a:cs typeface="Times New Roman"/>
              </a:rPr>
              <a:t>specialization like Medical, </a:t>
            </a:r>
            <a:r>
              <a:rPr sz="1600" spc="-5" dirty="0">
                <a:latin typeface="Times New Roman"/>
                <a:cs typeface="Times New Roman"/>
              </a:rPr>
              <a:t>Surgical, </a:t>
            </a:r>
            <a:r>
              <a:rPr sz="1600" dirty="0">
                <a:latin typeface="Times New Roman"/>
                <a:cs typeface="Times New Roman"/>
              </a:rPr>
              <a:t> Gyne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&amp;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Obs,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Pediatric,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Psychiatric,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Dental,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E.N.T,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recovery,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immunization,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O.T,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Laboratory,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Emergency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etc.</a:t>
            </a:r>
            <a:endParaRPr sz="16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Bus </a:t>
            </a:r>
            <a:r>
              <a:rPr sz="1600" b="1" dirty="0">
                <a:latin typeface="Times New Roman"/>
                <a:cs typeface="Times New Roman"/>
              </a:rPr>
              <a:t>Service for Staff &amp; Students: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-15" dirty="0">
                <a:latin typeface="Times New Roman"/>
                <a:cs typeface="Times New Roman"/>
              </a:rPr>
              <a:t>Trust </a:t>
            </a:r>
            <a:r>
              <a:rPr sz="1600" dirty="0">
                <a:latin typeface="Times New Roman"/>
                <a:cs typeface="Times New Roman"/>
              </a:rPr>
              <a:t>is already having 3 transport vehicles for </a:t>
            </a:r>
            <a:r>
              <a:rPr sz="1600" spc="-5" dirty="0">
                <a:latin typeface="Times New Roman"/>
                <a:cs typeface="Times New Roman"/>
              </a:rPr>
              <a:t>the staff </a:t>
            </a:r>
            <a:r>
              <a:rPr sz="1600" dirty="0">
                <a:latin typeface="Times New Roman"/>
                <a:cs typeface="Times New Roman"/>
              </a:rPr>
              <a:t>&amp; students </a:t>
            </a:r>
            <a:r>
              <a:rPr sz="1600" spc="-5" dirty="0">
                <a:latin typeface="Times New Roman"/>
                <a:cs typeface="Times New Roman"/>
              </a:rPr>
              <a:t>and </a:t>
            </a:r>
            <a:r>
              <a:rPr sz="1600" dirty="0">
                <a:latin typeface="Times New Roman"/>
                <a:cs typeface="Times New Roman"/>
              </a:rPr>
              <a:t>more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vehicles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may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-5" dirty="0">
                <a:latin typeface="Times New Roman"/>
                <a:cs typeface="Times New Roman"/>
              </a:rPr>
              <a:t> added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as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&amp;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when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required.</a:t>
            </a:r>
            <a:endParaRPr sz="16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Generator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Set: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Institute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already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having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Silent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Gen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set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assure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24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hrs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power </a:t>
            </a:r>
            <a:r>
              <a:rPr sz="1600" spc="-5" dirty="0">
                <a:latin typeface="Times New Roman"/>
                <a:cs typeface="Times New Roman"/>
              </a:rPr>
              <a:t>supplies.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40220"/>
            <a:chOff x="0" y="0"/>
            <a:chExt cx="12192000" cy="6840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402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5409" y="147320"/>
              <a:ext cx="1666240" cy="7607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" y="1334769"/>
              <a:ext cx="2040889" cy="114172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9430" y="1641475"/>
            <a:ext cx="1018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ABOUT</a:t>
            </a:r>
            <a:r>
              <a:rPr sz="1800" spc="-85" dirty="0"/>
              <a:t> </a:t>
            </a:r>
            <a:r>
              <a:rPr sz="1800" dirty="0"/>
              <a:t>US</a:t>
            </a:r>
            <a:endParaRPr sz="1800"/>
          </a:p>
        </p:txBody>
      </p:sp>
      <p:grpSp>
        <p:nvGrpSpPr>
          <p:cNvPr id="7" name="object 7"/>
          <p:cNvGrpSpPr/>
          <p:nvPr/>
        </p:nvGrpSpPr>
        <p:grpSpPr>
          <a:xfrm>
            <a:off x="96519" y="16509"/>
            <a:ext cx="6439535" cy="1361440"/>
            <a:chOff x="96519" y="16509"/>
            <a:chExt cx="6439535" cy="136144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0744" y="782218"/>
              <a:ext cx="190884" cy="23837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44091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4091" y="230207"/>
                  </a:lnTo>
                  <a:lnTo>
                    <a:pt x="44091" y="187529"/>
                  </a:lnTo>
                  <a:lnTo>
                    <a:pt x="64090" y="166184"/>
                  </a:lnTo>
                  <a:lnTo>
                    <a:pt x="108182" y="230207"/>
                  </a:lnTo>
                  <a:lnTo>
                    <a:pt x="163178" y="230207"/>
                  </a:lnTo>
                  <a:lnTo>
                    <a:pt x="95000" y="138943"/>
                  </a:lnTo>
                  <a:lnTo>
                    <a:pt x="161357" y="63566"/>
                  </a:lnTo>
                  <a:lnTo>
                    <a:pt x="107263" y="63566"/>
                  </a:lnTo>
                  <a:lnTo>
                    <a:pt x="44091" y="137580"/>
                  </a:lnTo>
                  <a:lnTo>
                    <a:pt x="44091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108182" y="230207"/>
                  </a:moveTo>
                  <a:lnTo>
                    <a:pt x="64090" y="166184"/>
                  </a:lnTo>
                  <a:lnTo>
                    <a:pt x="44091" y="187529"/>
                  </a:lnTo>
                  <a:lnTo>
                    <a:pt x="44091" y="230207"/>
                  </a:lnTo>
                  <a:lnTo>
                    <a:pt x="0" y="230207"/>
                  </a:lnTo>
                  <a:lnTo>
                    <a:pt x="0" y="0"/>
                  </a:lnTo>
                  <a:lnTo>
                    <a:pt x="44091" y="0"/>
                  </a:lnTo>
                  <a:lnTo>
                    <a:pt x="44091" y="137580"/>
                  </a:lnTo>
                  <a:lnTo>
                    <a:pt x="107263" y="63566"/>
                  </a:lnTo>
                  <a:lnTo>
                    <a:pt x="161357" y="63566"/>
                  </a:lnTo>
                  <a:lnTo>
                    <a:pt x="95000" y="138943"/>
                  </a:lnTo>
                  <a:lnTo>
                    <a:pt x="163178" y="230207"/>
                  </a:lnTo>
                  <a:lnTo>
                    <a:pt x="108182" y="230207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01378" y="786072"/>
              <a:ext cx="49530" cy="230504"/>
            </a:xfrm>
            <a:custGeom>
              <a:avLst/>
              <a:gdLst/>
              <a:ahLst/>
              <a:cxnLst/>
              <a:rect l="l" t="t" r="r" b="b"/>
              <a:pathLst>
                <a:path w="49529" h="230505">
                  <a:moveTo>
                    <a:pt x="49098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9098" y="230207"/>
                  </a:lnTo>
                  <a:lnTo>
                    <a:pt x="4909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94791" y="844883"/>
              <a:ext cx="157708" cy="1716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4323" y="785850"/>
              <a:ext cx="170439" cy="2347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8179" y="70369"/>
                  </a:moveTo>
                  <a:lnTo>
                    <a:pt x="4093" y="70369"/>
                  </a:lnTo>
                  <a:lnTo>
                    <a:pt x="4093" y="237010"/>
                  </a:lnTo>
                  <a:lnTo>
                    <a:pt x="48179" y="237010"/>
                  </a:lnTo>
                  <a:lnTo>
                    <a:pt x="48179" y="70369"/>
                  </a:lnTo>
                  <a:close/>
                </a:path>
                <a:path w="52704" h="237490">
                  <a:moveTo>
                    <a:pt x="25913" y="0"/>
                  </a:moveTo>
                  <a:lnTo>
                    <a:pt x="0" y="25872"/>
                  </a:lnTo>
                  <a:lnTo>
                    <a:pt x="1364" y="34049"/>
                  </a:lnTo>
                  <a:lnTo>
                    <a:pt x="5007" y="41309"/>
                  </a:lnTo>
                  <a:lnTo>
                    <a:pt x="10904" y="47211"/>
                  </a:lnTo>
                  <a:lnTo>
                    <a:pt x="17732" y="50843"/>
                  </a:lnTo>
                  <a:lnTo>
                    <a:pt x="25913" y="52218"/>
                  </a:lnTo>
                  <a:lnTo>
                    <a:pt x="34095" y="50843"/>
                  </a:lnTo>
                  <a:lnTo>
                    <a:pt x="41368" y="47211"/>
                  </a:lnTo>
                  <a:lnTo>
                    <a:pt x="47277" y="41309"/>
                  </a:lnTo>
                  <a:lnTo>
                    <a:pt x="50908" y="34049"/>
                  </a:lnTo>
                  <a:lnTo>
                    <a:pt x="52272" y="25872"/>
                  </a:lnTo>
                  <a:lnTo>
                    <a:pt x="50908" y="17712"/>
                  </a:lnTo>
                  <a:lnTo>
                    <a:pt x="47277" y="10435"/>
                  </a:lnTo>
                  <a:lnTo>
                    <a:pt x="41368" y="4989"/>
                  </a:lnTo>
                  <a:lnTo>
                    <a:pt x="34095" y="1357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093" y="237010"/>
                  </a:moveTo>
                  <a:lnTo>
                    <a:pt x="4093" y="70369"/>
                  </a:lnTo>
                  <a:lnTo>
                    <a:pt x="48179" y="70369"/>
                  </a:lnTo>
                  <a:lnTo>
                    <a:pt x="48179" y="237010"/>
                  </a:lnTo>
                  <a:lnTo>
                    <a:pt x="4093" y="237010"/>
                  </a:lnTo>
                  <a:close/>
                </a:path>
                <a:path w="52704" h="237490">
                  <a:moveTo>
                    <a:pt x="0" y="25872"/>
                  </a:moveTo>
                  <a:lnTo>
                    <a:pt x="25913" y="0"/>
                  </a:lnTo>
                  <a:lnTo>
                    <a:pt x="34095" y="1357"/>
                  </a:lnTo>
                  <a:lnTo>
                    <a:pt x="41368" y="4989"/>
                  </a:lnTo>
                  <a:lnTo>
                    <a:pt x="47277" y="10435"/>
                  </a:lnTo>
                  <a:lnTo>
                    <a:pt x="50908" y="17712"/>
                  </a:lnTo>
                  <a:lnTo>
                    <a:pt x="52272" y="25872"/>
                  </a:lnTo>
                  <a:lnTo>
                    <a:pt x="50908" y="34049"/>
                  </a:lnTo>
                  <a:lnTo>
                    <a:pt x="47277" y="41309"/>
                  </a:lnTo>
                  <a:lnTo>
                    <a:pt x="41368" y="47211"/>
                  </a:lnTo>
                  <a:lnTo>
                    <a:pt x="34095" y="50843"/>
                  </a:lnTo>
                  <a:lnTo>
                    <a:pt x="25913" y="52218"/>
                  </a:lnTo>
                  <a:lnTo>
                    <a:pt x="17732" y="50843"/>
                  </a:lnTo>
                  <a:lnTo>
                    <a:pt x="10904" y="47211"/>
                  </a:lnTo>
                  <a:lnTo>
                    <a:pt x="5007" y="41309"/>
                  </a:lnTo>
                  <a:lnTo>
                    <a:pt x="1364" y="34049"/>
                  </a:lnTo>
                  <a:lnTo>
                    <a:pt x="0" y="25872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5226" y="844883"/>
              <a:ext cx="155430" cy="17570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ln w="31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solidFill>
              <a:srgbClr val="0D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ln w="3175">
              <a:solidFill>
                <a:srgbClr val="0D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42107" y="1092791"/>
              <a:ext cx="727224" cy="14983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7528" y="1135475"/>
              <a:ext cx="678123" cy="16572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789109" y="1180193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41824" y="0"/>
                  </a:moveTo>
                  <a:lnTo>
                    <a:pt x="0" y="0"/>
                  </a:lnTo>
                  <a:lnTo>
                    <a:pt x="0" y="20883"/>
                  </a:lnTo>
                  <a:lnTo>
                    <a:pt x="41824" y="20883"/>
                  </a:lnTo>
                  <a:lnTo>
                    <a:pt x="4182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18445" y="72076"/>
              <a:ext cx="539506" cy="59253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519" y="16509"/>
              <a:ext cx="1327150" cy="136144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952879" y="2119884"/>
            <a:ext cx="9171305" cy="432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latin typeface="Times New Roman"/>
                <a:cs typeface="Times New Roman"/>
              </a:rPr>
              <a:t>Well </a:t>
            </a:r>
            <a:r>
              <a:rPr sz="1600" b="1" spc="-5" dirty="0">
                <a:latin typeface="Times New Roman"/>
                <a:cs typeface="Times New Roman"/>
              </a:rPr>
              <a:t>Stocked Library: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-5" dirty="0">
                <a:latin typeface="Times New Roman"/>
                <a:cs typeface="Times New Roman"/>
              </a:rPr>
              <a:t>well furnished computerized </a:t>
            </a:r>
            <a:r>
              <a:rPr sz="1600" dirty="0">
                <a:latin typeface="Times New Roman"/>
                <a:cs typeface="Times New Roman"/>
              </a:rPr>
              <a:t>Library </a:t>
            </a:r>
            <a:r>
              <a:rPr sz="1600" spc="-5" dirty="0">
                <a:latin typeface="Times New Roman"/>
                <a:cs typeface="Times New Roman"/>
              </a:rPr>
              <a:t>is </a:t>
            </a:r>
            <a:r>
              <a:rPr sz="1600" dirty="0">
                <a:latin typeface="Times New Roman"/>
                <a:cs typeface="Times New Roman"/>
              </a:rPr>
              <a:t>full of books </a:t>
            </a:r>
            <a:r>
              <a:rPr sz="1600" spc="5" dirty="0">
                <a:latin typeface="Times New Roman"/>
                <a:cs typeface="Times New Roman"/>
              </a:rPr>
              <a:t>of </a:t>
            </a:r>
            <a:r>
              <a:rPr sz="1600" dirty="0">
                <a:latin typeface="Times New Roman"/>
                <a:cs typeface="Times New Roman"/>
              </a:rPr>
              <a:t>National &amp; International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Authors.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-5" dirty="0">
                <a:latin typeface="Times New Roman"/>
                <a:cs typeface="Times New Roman"/>
              </a:rPr>
              <a:t>reputed </a:t>
            </a:r>
            <a:r>
              <a:rPr sz="1600" dirty="0">
                <a:latin typeface="Times New Roman"/>
                <a:cs typeface="Times New Roman"/>
              </a:rPr>
              <a:t>national &amp; International </a:t>
            </a:r>
            <a:r>
              <a:rPr sz="1600" spc="-5" dirty="0">
                <a:latin typeface="Times New Roman"/>
                <a:cs typeface="Times New Roman"/>
              </a:rPr>
              <a:t>Journals, </a:t>
            </a:r>
            <a:r>
              <a:rPr sz="1600" dirty="0">
                <a:latin typeface="Times New Roman"/>
                <a:cs typeface="Times New Roman"/>
              </a:rPr>
              <a:t>E-Journals, Magazines </a:t>
            </a:r>
            <a:r>
              <a:rPr sz="1600" spc="-5" dirty="0">
                <a:latin typeface="Times New Roman"/>
                <a:cs typeface="Times New Roman"/>
              </a:rPr>
              <a:t>and </a:t>
            </a:r>
            <a:r>
              <a:rPr sz="1600" dirty="0">
                <a:latin typeface="Times New Roman"/>
                <a:cs typeface="Times New Roman"/>
              </a:rPr>
              <a:t>Newspapers are subscribed.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Library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already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attached  with</a:t>
            </a:r>
            <a:r>
              <a:rPr sz="1600" spc="3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3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E-</a:t>
            </a:r>
            <a:r>
              <a:rPr sz="1600" spc="3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Library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facilities</a:t>
            </a:r>
            <a:r>
              <a:rPr sz="1600" spc="3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3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Baba</a:t>
            </a:r>
            <a:r>
              <a:rPr sz="1600" spc="3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Farid</a:t>
            </a:r>
            <a:r>
              <a:rPr sz="1600" spc="3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University</a:t>
            </a:r>
            <a:r>
              <a:rPr sz="1600" spc="3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3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Health</a:t>
            </a:r>
            <a:r>
              <a:rPr sz="1600" spc="3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Sciences, </a:t>
            </a:r>
            <a:r>
              <a:rPr sz="1600" spc="-3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Faridkot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&amp; </a:t>
            </a:r>
            <a:r>
              <a:rPr sz="1600" spc="-5" dirty="0">
                <a:latin typeface="Times New Roman"/>
                <a:cs typeface="Times New Roman"/>
              </a:rPr>
              <a:t>also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connected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with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internet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connection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use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staff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&amp;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students.</a:t>
            </a:r>
            <a:endParaRPr sz="16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Safety: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spc="-10" dirty="0">
                <a:latin typeface="Times New Roman"/>
                <a:cs typeface="Times New Roman"/>
              </a:rPr>
              <a:t>Trust </a:t>
            </a:r>
            <a:r>
              <a:rPr sz="1600" spc="-5" dirty="0">
                <a:latin typeface="Times New Roman"/>
                <a:cs typeface="Times New Roman"/>
              </a:rPr>
              <a:t>has </a:t>
            </a:r>
            <a:r>
              <a:rPr sz="1600" dirty="0">
                <a:latin typeface="Times New Roman"/>
                <a:cs typeface="Times New Roman"/>
              </a:rPr>
              <a:t>all </a:t>
            </a:r>
            <a:r>
              <a:rPr sz="1600" spc="-5" dirty="0">
                <a:latin typeface="Times New Roman"/>
                <a:cs typeface="Times New Roman"/>
              </a:rPr>
              <a:t>modern </a:t>
            </a:r>
            <a:r>
              <a:rPr sz="1600" dirty="0">
                <a:latin typeface="Times New Roman"/>
                <a:cs typeface="Times New Roman"/>
              </a:rPr>
              <a:t>safety </a:t>
            </a:r>
            <a:r>
              <a:rPr sz="1600" spc="-5" dirty="0">
                <a:latin typeface="Times New Roman"/>
                <a:cs typeface="Times New Roman"/>
              </a:rPr>
              <a:t>gadgets to </a:t>
            </a:r>
            <a:r>
              <a:rPr sz="1600" dirty="0">
                <a:latin typeface="Times New Roman"/>
                <a:cs typeface="Times New Roman"/>
              </a:rPr>
              <a:t>make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dirty="0">
                <a:latin typeface="Times New Roman"/>
                <a:cs typeface="Times New Roman"/>
              </a:rPr>
              <a:t>Institute safe from all type of hazards i.e. electric,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fire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etc.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-5" dirty="0">
                <a:latin typeface="Times New Roman"/>
                <a:cs typeface="Times New Roman"/>
              </a:rPr>
              <a:t>Institute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has well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trained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professional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(Male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&amp;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Female)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security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staff.</a:t>
            </a:r>
            <a:endParaRPr sz="16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Audio</a:t>
            </a:r>
            <a:r>
              <a:rPr sz="1600" b="1" spc="16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Visual</a:t>
            </a:r>
            <a:r>
              <a:rPr sz="1600" b="1" spc="17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Enabled</a:t>
            </a:r>
            <a:r>
              <a:rPr sz="1600" b="1" spc="18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Lecture</a:t>
            </a:r>
            <a:r>
              <a:rPr sz="1600" b="1" spc="18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Hall/Class</a:t>
            </a:r>
            <a:r>
              <a:rPr sz="1600" b="1" spc="19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Rooms</a:t>
            </a:r>
            <a:r>
              <a:rPr sz="1600" b="1" spc="17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&amp;</a:t>
            </a:r>
            <a:r>
              <a:rPr sz="1600" b="1" spc="18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Conference</a:t>
            </a:r>
            <a:r>
              <a:rPr sz="1600" b="1" spc="19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Hall:</a:t>
            </a:r>
            <a:r>
              <a:rPr sz="1600" b="1" spc="1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All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Lecture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Halls/Class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Rooms </a:t>
            </a:r>
            <a:r>
              <a:rPr sz="1600" spc="-3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 equipped </a:t>
            </a:r>
            <a:r>
              <a:rPr sz="1600" spc="-5" dirty="0">
                <a:latin typeface="Times New Roman"/>
                <a:cs typeface="Times New Roman"/>
              </a:rPr>
              <a:t>with </a:t>
            </a:r>
            <a:r>
              <a:rPr sz="1600" dirty="0">
                <a:latin typeface="Times New Roman"/>
                <a:cs typeface="Times New Roman"/>
              </a:rPr>
              <a:t>all modern audio video gadgets for smooth delivery </a:t>
            </a:r>
            <a:r>
              <a:rPr sz="1600" spc="-5" dirty="0">
                <a:latin typeface="Times New Roman"/>
                <a:cs typeface="Times New Roman"/>
              </a:rPr>
              <a:t>of the </a:t>
            </a:r>
            <a:r>
              <a:rPr sz="1600" dirty="0">
                <a:latin typeface="Times New Roman"/>
                <a:cs typeface="Times New Roman"/>
              </a:rPr>
              <a:t>lecture &amp; create a very good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ambience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better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professional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learning.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fully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air-conditioned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meeting/conference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hall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also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available.</a:t>
            </a:r>
            <a:endParaRPr sz="16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10"/>
              </a:spcBef>
            </a:pPr>
            <a:r>
              <a:rPr sz="1600" b="1" dirty="0">
                <a:latin typeface="Times New Roman"/>
                <a:cs typeface="Times New Roman"/>
              </a:rPr>
              <a:t>Highly</a:t>
            </a:r>
            <a:r>
              <a:rPr sz="1600" b="1" spc="1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Educated</a:t>
            </a:r>
            <a:r>
              <a:rPr sz="1600" b="1" spc="14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Professional</a:t>
            </a:r>
            <a:r>
              <a:rPr sz="1600" b="1" spc="15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&amp;</a:t>
            </a:r>
            <a:r>
              <a:rPr sz="1600" b="1" spc="1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Experienced</a:t>
            </a:r>
            <a:r>
              <a:rPr sz="1600" b="1" spc="14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Faculty</a:t>
            </a:r>
            <a:r>
              <a:rPr sz="1600" b="1" spc="14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&amp;</a:t>
            </a:r>
            <a:r>
              <a:rPr sz="1600" b="1" spc="15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Staff:</a:t>
            </a:r>
            <a:r>
              <a:rPr sz="1600" b="1" spc="1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Institute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will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recruit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Highly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Educated,</a:t>
            </a:r>
            <a:endParaRPr sz="16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65"/>
              </a:spcBef>
            </a:pPr>
            <a:r>
              <a:rPr sz="1600" spc="-5" dirty="0">
                <a:latin typeface="Times New Roman"/>
                <a:cs typeface="Times New Roman"/>
              </a:rPr>
              <a:t>professional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&amp;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experienced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faculty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&amp;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staff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as</a:t>
            </a:r>
            <a:r>
              <a:rPr sz="1600" dirty="0">
                <a:latin typeface="Times New Roman"/>
                <a:cs typeface="Times New Roman"/>
              </a:rPr>
              <a:t> per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rules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&amp;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regulations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framed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affiliating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body.</a:t>
            </a:r>
            <a:endParaRPr sz="1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  <a:spcBef>
                <a:spcPts val="1050"/>
              </a:spcBef>
            </a:pPr>
            <a:r>
              <a:rPr sz="1400" b="1" spc="-5" dirty="0">
                <a:latin typeface="Times New Roman"/>
                <a:cs typeface="Times New Roman"/>
              </a:rPr>
              <a:t>Computerized Internet Linked Office: </a:t>
            </a:r>
            <a:r>
              <a:rPr sz="1400" spc="-5" dirty="0">
                <a:latin typeface="Times New Roman"/>
                <a:cs typeface="Times New Roman"/>
              </a:rPr>
              <a:t>The administrative </a:t>
            </a:r>
            <a:r>
              <a:rPr sz="1400" spc="-10" dirty="0">
                <a:latin typeface="Times New Roman"/>
                <a:cs typeface="Times New Roman"/>
              </a:rPr>
              <a:t>offices </a:t>
            </a:r>
            <a:r>
              <a:rPr sz="1400" dirty="0">
                <a:latin typeface="Times New Roman"/>
                <a:cs typeface="Times New Roman"/>
              </a:rPr>
              <a:t>are </a:t>
            </a:r>
            <a:r>
              <a:rPr sz="1400" spc="-5" dirty="0">
                <a:latin typeface="Times New Roman"/>
                <a:cs typeface="Times New Roman"/>
              </a:rPr>
              <a:t>fully computerized </a:t>
            </a:r>
            <a:r>
              <a:rPr sz="1400" dirty="0">
                <a:latin typeface="Times New Roman"/>
                <a:cs typeface="Times New Roman"/>
              </a:rPr>
              <a:t>&amp; linked to internet </a:t>
            </a:r>
            <a:r>
              <a:rPr sz="1400" spc="-5" dirty="0">
                <a:latin typeface="Times New Roman"/>
                <a:cs typeface="Times New Roman"/>
              </a:rPr>
              <a:t>through </a:t>
            </a:r>
            <a:r>
              <a:rPr sz="1400" dirty="0">
                <a:latin typeface="Times New Roman"/>
                <a:cs typeface="Times New Roman"/>
              </a:rPr>
              <a:t>word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class </a:t>
            </a:r>
            <a:r>
              <a:rPr sz="1400" spc="-5" dirty="0">
                <a:latin typeface="Times New Roman"/>
                <a:cs typeface="Times New Roman"/>
              </a:rPr>
              <a:t>fully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interactive website. </a:t>
            </a:r>
            <a:r>
              <a:rPr sz="1400" dirty="0">
                <a:latin typeface="Times New Roman"/>
                <a:cs typeface="Times New Roman"/>
              </a:rPr>
              <a:t>The students &amp; their parents have facility to get </a:t>
            </a:r>
            <a:r>
              <a:rPr sz="1400" spc="-5" dirty="0">
                <a:latin typeface="Times New Roman"/>
                <a:cs typeface="Times New Roman"/>
              </a:rPr>
              <a:t>online facilities </a:t>
            </a:r>
            <a:r>
              <a:rPr sz="1400" dirty="0">
                <a:latin typeface="Times New Roman"/>
                <a:cs typeface="Times New Roman"/>
              </a:rPr>
              <a:t>regarding </a:t>
            </a:r>
            <a:r>
              <a:rPr sz="1400" spc="-5" dirty="0">
                <a:latin typeface="Times New Roman"/>
                <a:cs typeface="Times New Roman"/>
              </a:rPr>
              <a:t>submission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admission forms, admission fee </a:t>
            </a:r>
            <a:r>
              <a:rPr sz="1400" dirty="0">
                <a:latin typeface="Times New Roman"/>
                <a:cs typeface="Times New Roman"/>
              </a:rPr>
              <a:t>and </a:t>
            </a:r>
            <a:r>
              <a:rPr sz="1400" spc="-5" dirty="0">
                <a:latin typeface="Times New Roman"/>
                <a:cs typeface="Times New Roman"/>
              </a:rPr>
              <a:t>academic </a:t>
            </a:r>
            <a:r>
              <a:rPr sz="1400" dirty="0">
                <a:latin typeface="Times New Roman"/>
                <a:cs typeface="Times New Roman"/>
              </a:rPr>
              <a:t>records from any </a:t>
            </a:r>
            <a:r>
              <a:rPr sz="1400" spc="-5" dirty="0">
                <a:latin typeface="Times New Roman"/>
                <a:cs typeface="Times New Roman"/>
              </a:rPr>
              <a:t>computer </a:t>
            </a:r>
            <a:r>
              <a:rPr sz="1400" dirty="0">
                <a:latin typeface="Times New Roman"/>
                <a:cs typeface="Times New Roman"/>
              </a:rPr>
              <a:t>worldwide through their personalized password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protected accounts.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This</a:t>
            </a:r>
            <a:r>
              <a:rPr sz="1400" dirty="0">
                <a:latin typeface="Times New Roman"/>
                <a:cs typeface="Times New Roman"/>
              </a:rPr>
              <a:t> will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provide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them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hassle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free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environment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 </a:t>
            </a:r>
            <a:r>
              <a:rPr sz="1400" spc="-5" dirty="0">
                <a:latin typeface="Times New Roman"/>
                <a:cs typeface="Times New Roman"/>
              </a:rPr>
              <a:t>motivate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them </a:t>
            </a:r>
            <a:r>
              <a:rPr sz="1400" spc="-5" dirty="0">
                <a:latin typeface="Times New Roman"/>
                <a:cs typeface="Times New Roman"/>
              </a:rPr>
              <a:t>for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better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study.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47840"/>
            <a:chOff x="0" y="0"/>
            <a:chExt cx="12192000" cy="6847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478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5409" y="147320"/>
              <a:ext cx="1666240" cy="7607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" y="1334769"/>
              <a:ext cx="2040889" cy="114172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9430" y="1641475"/>
            <a:ext cx="1018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ABOUT</a:t>
            </a:r>
            <a:r>
              <a:rPr sz="1800" spc="-85" dirty="0"/>
              <a:t> </a:t>
            </a:r>
            <a:r>
              <a:rPr sz="1800" dirty="0"/>
              <a:t>US</a:t>
            </a:r>
            <a:endParaRPr sz="1800"/>
          </a:p>
        </p:txBody>
      </p:sp>
      <p:grpSp>
        <p:nvGrpSpPr>
          <p:cNvPr id="7" name="object 7"/>
          <p:cNvGrpSpPr/>
          <p:nvPr/>
        </p:nvGrpSpPr>
        <p:grpSpPr>
          <a:xfrm>
            <a:off x="96519" y="16509"/>
            <a:ext cx="6439535" cy="1361440"/>
            <a:chOff x="96519" y="16509"/>
            <a:chExt cx="6439535" cy="136144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0744" y="782218"/>
              <a:ext cx="190884" cy="23837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44091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4091" y="230207"/>
                  </a:lnTo>
                  <a:lnTo>
                    <a:pt x="44091" y="187529"/>
                  </a:lnTo>
                  <a:lnTo>
                    <a:pt x="64090" y="166184"/>
                  </a:lnTo>
                  <a:lnTo>
                    <a:pt x="108182" y="230207"/>
                  </a:lnTo>
                  <a:lnTo>
                    <a:pt x="163178" y="230207"/>
                  </a:lnTo>
                  <a:lnTo>
                    <a:pt x="95000" y="138943"/>
                  </a:lnTo>
                  <a:lnTo>
                    <a:pt x="161357" y="63566"/>
                  </a:lnTo>
                  <a:lnTo>
                    <a:pt x="107263" y="63566"/>
                  </a:lnTo>
                  <a:lnTo>
                    <a:pt x="44091" y="137580"/>
                  </a:lnTo>
                  <a:lnTo>
                    <a:pt x="44091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108182" y="230207"/>
                  </a:moveTo>
                  <a:lnTo>
                    <a:pt x="64090" y="166184"/>
                  </a:lnTo>
                  <a:lnTo>
                    <a:pt x="44091" y="187529"/>
                  </a:lnTo>
                  <a:lnTo>
                    <a:pt x="44091" y="230207"/>
                  </a:lnTo>
                  <a:lnTo>
                    <a:pt x="0" y="230207"/>
                  </a:lnTo>
                  <a:lnTo>
                    <a:pt x="0" y="0"/>
                  </a:lnTo>
                  <a:lnTo>
                    <a:pt x="44091" y="0"/>
                  </a:lnTo>
                  <a:lnTo>
                    <a:pt x="44091" y="137580"/>
                  </a:lnTo>
                  <a:lnTo>
                    <a:pt x="107263" y="63566"/>
                  </a:lnTo>
                  <a:lnTo>
                    <a:pt x="161357" y="63566"/>
                  </a:lnTo>
                  <a:lnTo>
                    <a:pt x="95000" y="138943"/>
                  </a:lnTo>
                  <a:lnTo>
                    <a:pt x="163178" y="230207"/>
                  </a:lnTo>
                  <a:lnTo>
                    <a:pt x="108182" y="230207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01378" y="786072"/>
              <a:ext cx="49530" cy="230504"/>
            </a:xfrm>
            <a:custGeom>
              <a:avLst/>
              <a:gdLst/>
              <a:ahLst/>
              <a:cxnLst/>
              <a:rect l="l" t="t" r="r" b="b"/>
              <a:pathLst>
                <a:path w="49529" h="230505">
                  <a:moveTo>
                    <a:pt x="49098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9098" y="230207"/>
                  </a:lnTo>
                  <a:lnTo>
                    <a:pt x="4909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94791" y="844883"/>
              <a:ext cx="157708" cy="1716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4323" y="785850"/>
              <a:ext cx="170439" cy="2347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8179" y="70369"/>
                  </a:moveTo>
                  <a:lnTo>
                    <a:pt x="4093" y="70369"/>
                  </a:lnTo>
                  <a:lnTo>
                    <a:pt x="4093" y="237010"/>
                  </a:lnTo>
                  <a:lnTo>
                    <a:pt x="48179" y="237010"/>
                  </a:lnTo>
                  <a:lnTo>
                    <a:pt x="48179" y="70369"/>
                  </a:lnTo>
                  <a:close/>
                </a:path>
                <a:path w="52704" h="237490">
                  <a:moveTo>
                    <a:pt x="25913" y="0"/>
                  </a:moveTo>
                  <a:lnTo>
                    <a:pt x="0" y="25872"/>
                  </a:lnTo>
                  <a:lnTo>
                    <a:pt x="1364" y="34049"/>
                  </a:lnTo>
                  <a:lnTo>
                    <a:pt x="5007" y="41309"/>
                  </a:lnTo>
                  <a:lnTo>
                    <a:pt x="10904" y="47211"/>
                  </a:lnTo>
                  <a:lnTo>
                    <a:pt x="17732" y="50843"/>
                  </a:lnTo>
                  <a:lnTo>
                    <a:pt x="25913" y="52218"/>
                  </a:lnTo>
                  <a:lnTo>
                    <a:pt x="34095" y="50843"/>
                  </a:lnTo>
                  <a:lnTo>
                    <a:pt x="41368" y="47211"/>
                  </a:lnTo>
                  <a:lnTo>
                    <a:pt x="47277" y="41309"/>
                  </a:lnTo>
                  <a:lnTo>
                    <a:pt x="50908" y="34049"/>
                  </a:lnTo>
                  <a:lnTo>
                    <a:pt x="52272" y="25872"/>
                  </a:lnTo>
                  <a:lnTo>
                    <a:pt x="50908" y="17712"/>
                  </a:lnTo>
                  <a:lnTo>
                    <a:pt x="47277" y="10435"/>
                  </a:lnTo>
                  <a:lnTo>
                    <a:pt x="41368" y="4989"/>
                  </a:lnTo>
                  <a:lnTo>
                    <a:pt x="34095" y="1357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093" y="237010"/>
                  </a:moveTo>
                  <a:lnTo>
                    <a:pt x="4093" y="70369"/>
                  </a:lnTo>
                  <a:lnTo>
                    <a:pt x="48179" y="70369"/>
                  </a:lnTo>
                  <a:lnTo>
                    <a:pt x="48179" y="237010"/>
                  </a:lnTo>
                  <a:lnTo>
                    <a:pt x="4093" y="237010"/>
                  </a:lnTo>
                  <a:close/>
                </a:path>
                <a:path w="52704" h="237490">
                  <a:moveTo>
                    <a:pt x="0" y="25872"/>
                  </a:moveTo>
                  <a:lnTo>
                    <a:pt x="25913" y="0"/>
                  </a:lnTo>
                  <a:lnTo>
                    <a:pt x="34095" y="1357"/>
                  </a:lnTo>
                  <a:lnTo>
                    <a:pt x="41368" y="4989"/>
                  </a:lnTo>
                  <a:lnTo>
                    <a:pt x="47277" y="10435"/>
                  </a:lnTo>
                  <a:lnTo>
                    <a:pt x="50908" y="17712"/>
                  </a:lnTo>
                  <a:lnTo>
                    <a:pt x="52272" y="25872"/>
                  </a:lnTo>
                  <a:lnTo>
                    <a:pt x="50908" y="34049"/>
                  </a:lnTo>
                  <a:lnTo>
                    <a:pt x="47277" y="41309"/>
                  </a:lnTo>
                  <a:lnTo>
                    <a:pt x="41368" y="47211"/>
                  </a:lnTo>
                  <a:lnTo>
                    <a:pt x="34095" y="50843"/>
                  </a:lnTo>
                  <a:lnTo>
                    <a:pt x="25913" y="52218"/>
                  </a:lnTo>
                  <a:lnTo>
                    <a:pt x="17732" y="50843"/>
                  </a:lnTo>
                  <a:lnTo>
                    <a:pt x="10904" y="47211"/>
                  </a:lnTo>
                  <a:lnTo>
                    <a:pt x="5007" y="41309"/>
                  </a:lnTo>
                  <a:lnTo>
                    <a:pt x="1364" y="34049"/>
                  </a:lnTo>
                  <a:lnTo>
                    <a:pt x="0" y="25872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5226" y="844883"/>
              <a:ext cx="155430" cy="17570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ln w="31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solidFill>
              <a:srgbClr val="0D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ln w="3175">
              <a:solidFill>
                <a:srgbClr val="0D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42107" y="1092791"/>
              <a:ext cx="727224" cy="14983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7528" y="1135475"/>
              <a:ext cx="678123" cy="16572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789109" y="1180193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41824" y="0"/>
                  </a:moveTo>
                  <a:lnTo>
                    <a:pt x="0" y="0"/>
                  </a:lnTo>
                  <a:lnTo>
                    <a:pt x="0" y="20883"/>
                  </a:lnTo>
                  <a:lnTo>
                    <a:pt x="41824" y="20883"/>
                  </a:lnTo>
                  <a:lnTo>
                    <a:pt x="4182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18445" y="72076"/>
              <a:ext cx="539506" cy="59253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519" y="16509"/>
              <a:ext cx="1327150" cy="136144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950466" y="2375280"/>
            <a:ext cx="9175750" cy="4181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Times New Roman"/>
                <a:cs typeface="Times New Roman"/>
              </a:rPr>
              <a:t>Ambulance: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Trust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is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committed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to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add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one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more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ambulance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as</a:t>
            </a:r>
            <a:r>
              <a:rPr sz="1600" dirty="0">
                <a:latin typeface="Times New Roman"/>
                <a:cs typeface="Times New Roman"/>
              </a:rPr>
              <a:t> &amp;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when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required.</a:t>
            </a:r>
            <a:endParaRPr sz="1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  <a:spcBef>
                <a:spcPts val="1000"/>
              </a:spcBef>
            </a:pPr>
            <a:r>
              <a:rPr sz="1600" b="1" spc="-5" dirty="0">
                <a:latin typeface="Times New Roman"/>
                <a:cs typeface="Times New Roman"/>
              </a:rPr>
              <a:t>Socio </a:t>
            </a:r>
            <a:r>
              <a:rPr sz="1600" b="1" dirty="0">
                <a:latin typeface="Times New Roman"/>
                <a:cs typeface="Times New Roman"/>
              </a:rPr>
              <a:t>Economic Benefits: </a:t>
            </a:r>
            <a:r>
              <a:rPr sz="1600" spc="-5" dirty="0">
                <a:latin typeface="Times New Roman"/>
                <a:cs typeface="Times New Roman"/>
              </a:rPr>
              <a:t>However </a:t>
            </a:r>
            <a:r>
              <a:rPr sz="1600" dirty="0">
                <a:latin typeface="Times New Roman"/>
                <a:cs typeface="Times New Roman"/>
              </a:rPr>
              <a:t>our Institute provide direct employment </a:t>
            </a:r>
            <a:r>
              <a:rPr sz="1600" spc="-5" dirty="0">
                <a:latin typeface="Times New Roman"/>
                <a:cs typeface="Times New Roman"/>
              </a:rPr>
              <a:t>to </a:t>
            </a:r>
            <a:r>
              <a:rPr sz="1600" dirty="0">
                <a:latin typeface="Times New Roman"/>
                <a:cs typeface="Times New Roman"/>
              </a:rPr>
              <a:t>approximately </a:t>
            </a:r>
            <a:r>
              <a:rPr sz="1600" spc="-5" dirty="0">
                <a:latin typeface="Times New Roman"/>
                <a:cs typeface="Times New Roman"/>
              </a:rPr>
              <a:t>80-90 </a:t>
            </a:r>
            <a:r>
              <a:rPr sz="1600" dirty="0">
                <a:latin typeface="Times New Roman"/>
                <a:cs typeface="Times New Roman"/>
              </a:rPr>
              <a:t>person of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dirty="0">
                <a:latin typeface="Times New Roman"/>
                <a:cs typeface="Times New Roman"/>
              </a:rPr>
              <a:t>nearby </a:t>
            </a:r>
            <a:r>
              <a:rPr sz="1600" spc="-5" dirty="0">
                <a:latin typeface="Times New Roman"/>
                <a:cs typeface="Times New Roman"/>
              </a:rPr>
              <a:t>areas </a:t>
            </a:r>
            <a:r>
              <a:rPr sz="1600" dirty="0">
                <a:latin typeface="Times New Roman"/>
                <a:cs typeface="Times New Roman"/>
              </a:rPr>
              <a:t>&amp; Professionals from all over India,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dirty="0">
                <a:latin typeface="Times New Roman"/>
                <a:cs typeface="Times New Roman"/>
              </a:rPr>
              <a:t>Institute </a:t>
            </a:r>
            <a:r>
              <a:rPr sz="1600" spc="-5" dirty="0">
                <a:latin typeface="Times New Roman"/>
                <a:cs typeface="Times New Roman"/>
              </a:rPr>
              <a:t>will </a:t>
            </a:r>
            <a:r>
              <a:rPr sz="1600" dirty="0">
                <a:latin typeface="Times New Roman"/>
                <a:cs typeface="Times New Roman"/>
              </a:rPr>
              <a:t>also provide indirect benefits </a:t>
            </a:r>
            <a:r>
              <a:rPr sz="1600" spc="-5" dirty="0">
                <a:latin typeface="Times New Roman"/>
                <a:cs typeface="Times New Roman"/>
              </a:rPr>
              <a:t>to the </a:t>
            </a:r>
            <a:r>
              <a:rPr sz="1600" dirty="0">
                <a:latin typeface="Times New Roman"/>
                <a:cs typeface="Times New Roman"/>
              </a:rPr>
              <a:t> hundreds </a:t>
            </a:r>
            <a:r>
              <a:rPr sz="1600" spc="5" dirty="0">
                <a:latin typeface="Times New Roman"/>
                <a:cs typeface="Times New Roman"/>
              </a:rPr>
              <a:t>of </a:t>
            </a:r>
            <a:r>
              <a:rPr sz="1600" dirty="0">
                <a:latin typeface="Times New Roman"/>
                <a:cs typeface="Times New Roman"/>
              </a:rPr>
              <a:t>people, it </a:t>
            </a:r>
            <a:r>
              <a:rPr sz="1600" spc="-5" dirty="0">
                <a:latin typeface="Times New Roman"/>
                <a:cs typeface="Times New Roman"/>
              </a:rPr>
              <a:t>will </a:t>
            </a:r>
            <a:r>
              <a:rPr sz="1600" dirty="0">
                <a:latin typeface="Times New Roman"/>
                <a:cs typeface="Times New Roman"/>
              </a:rPr>
              <a:t>provide health facilities </a:t>
            </a:r>
            <a:r>
              <a:rPr sz="1600" spc="-5" dirty="0">
                <a:latin typeface="Times New Roman"/>
                <a:cs typeface="Times New Roman"/>
              </a:rPr>
              <a:t>to the </a:t>
            </a:r>
            <a:r>
              <a:rPr sz="1600" dirty="0">
                <a:latin typeface="Times New Roman"/>
                <a:cs typeface="Times New Roman"/>
              </a:rPr>
              <a:t>hundreds </a:t>
            </a:r>
            <a:r>
              <a:rPr sz="1600" spc="5" dirty="0">
                <a:latin typeface="Times New Roman"/>
                <a:cs typeface="Times New Roman"/>
              </a:rPr>
              <a:t>of </a:t>
            </a:r>
            <a:r>
              <a:rPr sz="1600" dirty="0">
                <a:latin typeface="Times New Roman"/>
                <a:cs typeface="Times New Roman"/>
              </a:rPr>
              <a:t>needy people </a:t>
            </a:r>
            <a:r>
              <a:rPr sz="1600" spc="5" dirty="0">
                <a:latin typeface="Times New Roman"/>
                <a:cs typeface="Times New Roman"/>
              </a:rPr>
              <a:t>of </a:t>
            </a:r>
            <a:r>
              <a:rPr sz="1600" dirty="0">
                <a:latin typeface="Times New Roman"/>
                <a:cs typeface="Times New Roman"/>
              </a:rPr>
              <a:t>rural area, </a:t>
            </a:r>
            <a:r>
              <a:rPr sz="1600" spc="-5" dirty="0">
                <a:latin typeface="Times New Roman"/>
                <a:cs typeface="Times New Roman"/>
              </a:rPr>
              <a:t>which is </a:t>
            </a:r>
            <a:r>
              <a:rPr sz="1600" dirty="0">
                <a:latin typeface="Times New Roman"/>
                <a:cs typeface="Times New Roman"/>
              </a:rPr>
              <a:t>also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dirty="0">
                <a:latin typeface="Times New Roman"/>
                <a:cs typeface="Times New Roman"/>
              </a:rPr>
              <a:t>prime </a:t>
            </a:r>
            <a:r>
              <a:rPr sz="1600" spc="-5" dirty="0">
                <a:latin typeface="Times New Roman"/>
                <a:cs typeface="Times New Roman"/>
              </a:rPr>
              <a:t>target </a:t>
            </a:r>
            <a:r>
              <a:rPr sz="1600" spc="5" dirty="0">
                <a:latin typeface="Times New Roman"/>
                <a:cs typeface="Times New Roman"/>
              </a:rPr>
              <a:t>of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dirty="0">
                <a:latin typeface="Times New Roman"/>
                <a:cs typeface="Times New Roman"/>
              </a:rPr>
              <a:t>government. Thus the state but it </a:t>
            </a:r>
            <a:r>
              <a:rPr sz="1600" spc="-5" dirty="0">
                <a:latin typeface="Times New Roman"/>
                <a:cs typeface="Times New Roman"/>
              </a:rPr>
              <a:t>will </a:t>
            </a:r>
            <a:r>
              <a:rPr sz="1600" dirty="0">
                <a:latin typeface="Times New Roman"/>
                <a:cs typeface="Times New Roman"/>
              </a:rPr>
              <a:t>also prove be a major </a:t>
            </a:r>
            <a:r>
              <a:rPr sz="1600" spc="-5" dirty="0">
                <a:latin typeface="Times New Roman"/>
                <a:cs typeface="Times New Roman"/>
              </a:rPr>
              <a:t>helping </a:t>
            </a:r>
            <a:r>
              <a:rPr sz="1600" dirty="0">
                <a:latin typeface="Times New Roman"/>
                <a:cs typeface="Times New Roman"/>
              </a:rPr>
              <a:t>hand to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Government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attainment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mission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disease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free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HEALTHY</a:t>
            </a:r>
            <a:r>
              <a:rPr sz="1600" spc="-9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SOCIETY.</a:t>
            </a:r>
            <a:endParaRPr sz="1600">
              <a:latin typeface="Times New Roman"/>
              <a:cs typeface="Times New Roman"/>
            </a:endParaRPr>
          </a:p>
          <a:p>
            <a:pPr marL="12700" marR="5715" indent="50800" algn="just">
              <a:lnSpc>
                <a:spcPct val="150000"/>
              </a:lnSpc>
              <a:spcBef>
                <a:spcPts val="1000"/>
              </a:spcBef>
            </a:pPr>
            <a:r>
              <a:rPr sz="1600" b="1" spc="-10" dirty="0">
                <a:latin typeface="Times New Roman"/>
                <a:cs typeface="Times New Roman"/>
              </a:rPr>
              <a:t>Viability </a:t>
            </a:r>
            <a:r>
              <a:rPr sz="1600" b="1" spc="5" dirty="0">
                <a:latin typeface="Times New Roman"/>
                <a:cs typeface="Times New Roman"/>
              </a:rPr>
              <a:t>of </a:t>
            </a:r>
            <a:r>
              <a:rPr sz="1600" b="1" spc="-5" dirty="0">
                <a:latin typeface="Times New Roman"/>
                <a:cs typeface="Times New Roman"/>
              </a:rPr>
              <a:t>Project: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-5" dirty="0">
                <a:latin typeface="Times New Roman"/>
                <a:cs typeface="Times New Roman"/>
              </a:rPr>
              <a:t>Nursing </a:t>
            </a:r>
            <a:r>
              <a:rPr sz="1600" dirty="0">
                <a:latin typeface="Times New Roman"/>
                <a:cs typeface="Times New Roman"/>
              </a:rPr>
              <a:t>profession is a widely accepted &amp; successful system </a:t>
            </a:r>
            <a:r>
              <a:rPr sz="1600" spc="-5" dirty="0">
                <a:latin typeface="Times New Roman"/>
                <a:cs typeface="Times New Roman"/>
              </a:rPr>
              <a:t>and more </a:t>
            </a:r>
            <a:r>
              <a:rPr sz="1600" dirty="0">
                <a:latin typeface="Times New Roman"/>
                <a:cs typeface="Times New Roman"/>
              </a:rPr>
              <a:t>&amp; </a:t>
            </a:r>
            <a:r>
              <a:rPr sz="1600" spc="-5" dirty="0">
                <a:latin typeface="Times New Roman"/>
                <a:cs typeface="Times New Roman"/>
              </a:rPr>
              <a:t>more </a:t>
            </a:r>
            <a:r>
              <a:rPr sz="1600" dirty="0">
                <a:latin typeface="Times New Roman"/>
                <a:cs typeface="Times New Roman"/>
              </a:rPr>
              <a:t> peoples are attracted </a:t>
            </a:r>
            <a:r>
              <a:rPr sz="1600" spc="-5" dirty="0">
                <a:latin typeface="Times New Roman"/>
                <a:cs typeface="Times New Roman"/>
              </a:rPr>
              <a:t>to this </a:t>
            </a:r>
            <a:r>
              <a:rPr sz="1600" dirty="0">
                <a:latin typeface="Times New Roman"/>
                <a:cs typeface="Times New Roman"/>
              </a:rPr>
              <a:t>system day </a:t>
            </a:r>
            <a:r>
              <a:rPr sz="1600" spc="-5" dirty="0">
                <a:latin typeface="Times New Roman"/>
                <a:cs typeface="Times New Roman"/>
              </a:rPr>
              <a:t>by </a:t>
            </a:r>
            <a:r>
              <a:rPr sz="1600" spc="-30" dirty="0">
                <a:latin typeface="Times New Roman"/>
                <a:cs typeface="Times New Roman"/>
              </a:rPr>
              <a:t>day. </a:t>
            </a:r>
            <a:r>
              <a:rPr sz="1600" spc="-5" dirty="0">
                <a:latin typeface="Times New Roman"/>
                <a:cs typeface="Times New Roman"/>
              </a:rPr>
              <a:t>Due to </a:t>
            </a:r>
            <a:r>
              <a:rPr sz="1600" dirty="0">
                <a:latin typeface="Times New Roman"/>
                <a:cs typeface="Times New Roman"/>
              </a:rPr>
              <a:t>growing demand, the takers </a:t>
            </a:r>
            <a:r>
              <a:rPr sz="1600" spc="5" dirty="0">
                <a:latin typeface="Times New Roman"/>
                <a:cs typeface="Times New Roman"/>
              </a:rPr>
              <a:t>of </a:t>
            </a:r>
            <a:r>
              <a:rPr sz="1600" spc="-5" dirty="0">
                <a:latin typeface="Times New Roman"/>
                <a:cs typeface="Times New Roman"/>
              </a:rPr>
              <a:t>Nursing profession </a:t>
            </a:r>
            <a:r>
              <a:rPr sz="1600" spc="5" dirty="0">
                <a:latin typeface="Times New Roman"/>
                <a:cs typeface="Times New Roman"/>
              </a:rPr>
              <a:t>in 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academic are also increasing </a:t>
            </a:r>
            <a:r>
              <a:rPr sz="1600" spc="-5" dirty="0">
                <a:latin typeface="Times New Roman"/>
                <a:cs typeface="Times New Roman"/>
              </a:rPr>
              <a:t>day by day </a:t>
            </a:r>
            <a:r>
              <a:rPr sz="1600" dirty="0">
                <a:latin typeface="Times New Roman"/>
                <a:cs typeface="Times New Roman"/>
              </a:rPr>
              <a:t>&amp; </a:t>
            </a:r>
            <a:r>
              <a:rPr sz="1600" spc="-5" dirty="0">
                <a:latin typeface="Times New Roman"/>
                <a:cs typeface="Times New Roman"/>
              </a:rPr>
              <a:t>this is </a:t>
            </a:r>
            <a:r>
              <a:rPr sz="1600" dirty="0">
                <a:latin typeface="Times New Roman"/>
                <a:cs typeface="Times New Roman"/>
              </a:rPr>
              <a:t>growing </a:t>
            </a:r>
            <a:r>
              <a:rPr sz="1600" spc="-5" dirty="0">
                <a:latin typeface="Times New Roman"/>
                <a:cs typeface="Times New Roman"/>
              </a:rPr>
              <a:t>to </a:t>
            </a:r>
            <a:r>
              <a:rPr sz="1600" dirty="0">
                <a:latin typeface="Times New Roman"/>
                <a:cs typeface="Times New Roman"/>
              </a:rPr>
              <a:t>be the need of the </a:t>
            </a:r>
            <a:r>
              <a:rPr sz="1600" spc="-20" dirty="0">
                <a:latin typeface="Times New Roman"/>
                <a:cs typeface="Times New Roman"/>
              </a:rPr>
              <a:t>hour. </a:t>
            </a:r>
            <a:r>
              <a:rPr sz="1600" spc="-5" dirty="0">
                <a:latin typeface="Times New Roman"/>
                <a:cs typeface="Times New Roman"/>
              </a:rPr>
              <a:t>Our </a:t>
            </a:r>
            <a:r>
              <a:rPr sz="1600" dirty="0">
                <a:latin typeface="Times New Roman"/>
                <a:cs typeface="Times New Roman"/>
              </a:rPr>
              <a:t>Institute provides vast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Nursing </a:t>
            </a:r>
            <a:r>
              <a:rPr sz="1600" dirty="0">
                <a:latin typeface="Times New Roman"/>
                <a:cs typeface="Times New Roman"/>
              </a:rPr>
              <a:t>profession </a:t>
            </a:r>
            <a:r>
              <a:rPr sz="1600" spc="-5" dirty="0">
                <a:latin typeface="Times New Roman"/>
                <a:cs typeface="Times New Roman"/>
              </a:rPr>
              <a:t>training </a:t>
            </a:r>
            <a:r>
              <a:rPr sz="1600" dirty="0">
                <a:latin typeface="Times New Roman"/>
                <a:cs typeface="Times New Roman"/>
              </a:rPr>
              <a:t>to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dirty="0">
                <a:latin typeface="Times New Roman"/>
                <a:cs typeface="Times New Roman"/>
              </a:rPr>
              <a:t>students. </a:t>
            </a:r>
            <a:r>
              <a:rPr sz="1600" spc="-5" dirty="0">
                <a:latin typeface="Times New Roman"/>
                <a:cs typeface="Times New Roman"/>
              </a:rPr>
              <a:t>Keeping in </a:t>
            </a:r>
            <a:r>
              <a:rPr sz="1600" dirty="0">
                <a:latin typeface="Times New Roman"/>
                <a:cs typeface="Times New Roman"/>
              </a:rPr>
              <a:t>view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dirty="0">
                <a:latin typeface="Times New Roman"/>
                <a:cs typeface="Times New Roman"/>
              </a:rPr>
              <a:t>continuously growing demand of </a:t>
            </a:r>
            <a:r>
              <a:rPr sz="1600" spc="-5" dirty="0">
                <a:latin typeface="Times New Roman"/>
                <a:cs typeface="Times New Roman"/>
              </a:rPr>
              <a:t>Nursing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profession,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this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project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is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highly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viable.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6730"/>
            <a:chOff x="0" y="0"/>
            <a:chExt cx="12192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65409" y="147320"/>
              <a:ext cx="1666240" cy="7607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" y="1334769"/>
              <a:ext cx="2040889" cy="114172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95909" y="1641475"/>
            <a:ext cx="1465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5" dirty="0">
                <a:latin typeface="Calibri"/>
                <a:cs typeface="Calibri"/>
              </a:rPr>
              <a:t>F</a:t>
            </a:r>
            <a:r>
              <a:rPr sz="1800" b="1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A-P</a:t>
            </a:r>
            <a:r>
              <a:rPr sz="1800" b="1" spc="5" dirty="0">
                <a:latin typeface="Calibri"/>
                <a:cs typeface="Calibri"/>
              </a:rPr>
              <a:t>H</a:t>
            </a:r>
            <a:r>
              <a:rPr sz="1800" b="1" spc="-40" dirty="0">
                <a:latin typeface="Calibri"/>
                <a:cs typeface="Calibri"/>
              </a:rPr>
              <a:t>O</a:t>
            </a:r>
            <a:r>
              <a:rPr sz="1800" b="1" spc="-55" dirty="0">
                <a:latin typeface="Calibri"/>
                <a:cs typeface="Calibri"/>
              </a:rPr>
              <a:t>T</a:t>
            </a:r>
            <a:r>
              <a:rPr sz="1800" b="1" spc="-5" dirty="0">
                <a:latin typeface="Calibri"/>
                <a:cs typeface="Calibri"/>
              </a:rPr>
              <a:t>OS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6519" y="16509"/>
            <a:ext cx="6439132" cy="1361440"/>
            <a:chOff x="96519" y="16509"/>
            <a:chExt cx="6439132" cy="13614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0744" y="782218"/>
              <a:ext cx="190884" cy="23837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44091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4091" y="230207"/>
                  </a:lnTo>
                  <a:lnTo>
                    <a:pt x="44091" y="187529"/>
                  </a:lnTo>
                  <a:lnTo>
                    <a:pt x="64090" y="166184"/>
                  </a:lnTo>
                  <a:lnTo>
                    <a:pt x="108182" y="230207"/>
                  </a:lnTo>
                  <a:lnTo>
                    <a:pt x="163178" y="230207"/>
                  </a:lnTo>
                  <a:lnTo>
                    <a:pt x="95000" y="138943"/>
                  </a:lnTo>
                  <a:lnTo>
                    <a:pt x="161357" y="63566"/>
                  </a:lnTo>
                  <a:lnTo>
                    <a:pt x="107263" y="63566"/>
                  </a:lnTo>
                  <a:lnTo>
                    <a:pt x="44091" y="137580"/>
                  </a:lnTo>
                  <a:lnTo>
                    <a:pt x="44091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108182" y="230207"/>
                  </a:moveTo>
                  <a:lnTo>
                    <a:pt x="64090" y="166184"/>
                  </a:lnTo>
                  <a:lnTo>
                    <a:pt x="44091" y="187529"/>
                  </a:lnTo>
                  <a:lnTo>
                    <a:pt x="44091" y="230207"/>
                  </a:lnTo>
                  <a:lnTo>
                    <a:pt x="0" y="230207"/>
                  </a:lnTo>
                  <a:lnTo>
                    <a:pt x="0" y="0"/>
                  </a:lnTo>
                  <a:lnTo>
                    <a:pt x="44091" y="0"/>
                  </a:lnTo>
                  <a:lnTo>
                    <a:pt x="44091" y="137580"/>
                  </a:lnTo>
                  <a:lnTo>
                    <a:pt x="107263" y="63566"/>
                  </a:lnTo>
                  <a:lnTo>
                    <a:pt x="161357" y="63566"/>
                  </a:lnTo>
                  <a:lnTo>
                    <a:pt x="95000" y="138943"/>
                  </a:lnTo>
                  <a:lnTo>
                    <a:pt x="163178" y="230207"/>
                  </a:lnTo>
                  <a:lnTo>
                    <a:pt x="108182" y="230207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01378" y="786072"/>
              <a:ext cx="49530" cy="230504"/>
            </a:xfrm>
            <a:custGeom>
              <a:avLst/>
              <a:gdLst/>
              <a:ahLst/>
              <a:cxnLst/>
              <a:rect l="l" t="t" r="r" b="b"/>
              <a:pathLst>
                <a:path w="49529" h="230505">
                  <a:moveTo>
                    <a:pt x="49098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9098" y="230207"/>
                  </a:lnTo>
                  <a:lnTo>
                    <a:pt x="4909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4791" y="844883"/>
              <a:ext cx="157708" cy="17161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4323" y="785850"/>
              <a:ext cx="170439" cy="23474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8179" y="70369"/>
                  </a:moveTo>
                  <a:lnTo>
                    <a:pt x="4093" y="70369"/>
                  </a:lnTo>
                  <a:lnTo>
                    <a:pt x="4093" y="237010"/>
                  </a:lnTo>
                  <a:lnTo>
                    <a:pt x="48179" y="237010"/>
                  </a:lnTo>
                  <a:lnTo>
                    <a:pt x="48179" y="70369"/>
                  </a:lnTo>
                  <a:close/>
                </a:path>
                <a:path w="52704" h="237490">
                  <a:moveTo>
                    <a:pt x="25913" y="0"/>
                  </a:moveTo>
                  <a:lnTo>
                    <a:pt x="0" y="25872"/>
                  </a:lnTo>
                  <a:lnTo>
                    <a:pt x="1364" y="34049"/>
                  </a:lnTo>
                  <a:lnTo>
                    <a:pt x="5007" y="41309"/>
                  </a:lnTo>
                  <a:lnTo>
                    <a:pt x="10904" y="47211"/>
                  </a:lnTo>
                  <a:lnTo>
                    <a:pt x="17732" y="50843"/>
                  </a:lnTo>
                  <a:lnTo>
                    <a:pt x="25913" y="52218"/>
                  </a:lnTo>
                  <a:lnTo>
                    <a:pt x="34095" y="50843"/>
                  </a:lnTo>
                  <a:lnTo>
                    <a:pt x="41368" y="47211"/>
                  </a:lnTo>
                  <a:lnTo>
                    <a:pt x="47277" y="41309"/>
                  </a:lnTo>
                  <a:lnTo>
                    <a:pt x="50908" y="34049"/>
                  </a:lnTo>
                  <a:lnTo>
                    <a:pt x="52272" y="25872"/>
                  </a:lnTo>
                  <a:lnTo>
                    <a:pt x="50908" y="17712"/>
                  </a:lnTo>
                  <a:lnTo>
                    <a:pt x="47277" y="10435"/>
                  </a:lnTo>
                  <a:lnTo>
                    <a:pt x="41368" y="4989"/>
                  </a:lnTo>
                  <a:lnTo>
                    <a:pt x="34095" y="1357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093" y="237010"/>
                  </a:moveTo>
                  <a:lnTo>
                    <a:pt x="4093" y="70369"/>
                  </a:lnTo>
                  <a:lnTo>
                    <a:pt x="48179" y="70369"/>
                  </a:lnTo>
                  <a:lnTo>
                    <a:pt x="48179" y="237010"/>
                  </a:lnTo>
                  <a:lnTo>
                    <a:pt x="4093" y="237010"/>
                  </a:lnTo>
                  <a:close/>
                </a:path>
                <a:path w="52704" h="237490">
                  <a:moveTo>
                    <a:pt x="0" y="25872"/>
                  </a:moveTo>
                  <a:lnTo>
                    <a:pt x="25913" y="0"/>
                  </a:lnTo>
                  <a:lnTo>
                    <a:pt x="34095" y="1357"/>
                  </a:lnTo>
                  <a:lnTo>
                    <a:pt x="41368" y="4989"/>
                  </a:lnTo>
                  <a:lnTo>
                    <a:pt x="47277" y="10435"/>
                  </a:lnTo>
                  <a:lnTo>
                    <a:pt x="50908" y="17712"/>
                  </a:lnTo>
                  <a:lnTo>
                    <a:pt x="52272" y="25872"/>
                  </a:lnTo>
                  <a:lnTo>
                    <a:pt x="50908" y="34049"/>
                  </a:lnTo>
                  <a:lnTo>
                    <a:pt x="47277" y="41309"/>
                  </a:lnTo>
                  <a:lnTo>
                    <a:pt x="41368" y="47211"/>
                  </a:lnTo>
                  <a:lnTo>
                    <a:pt x="34095" y="50843"/>
                  </a:lnTo>
                  <a:lnTo>
                    <a:pt x="25913" y="52218"/>
                  </a:lnTo>
                  <a:lnTo>
                    <a:pt x="17732" y="50843"/>
                  </a:lnTo>
                  <a:lnTo>
                    <a:pt x="10904" y="47211"/>
                  </a:lnTo>
                  <a:lnTo>
                    <a:pt x="5007" y="41309"/>
                  </a:lnTo>
                  <a:lnTo>
                    <a:pt x="1364" y="34049"/>
                  </a:lnTo>
                  <a:lnTo>
                    <a:pt x="0" y="25872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5226" y="844883"/>
              <a:ext cx="155430" cy="17570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ln w="31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solidFill>
              <a:srgbClr val="0D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ln w="3175">
              <a:solidFill>
                <a:srgbClr val="0D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42107" y="1092791"/>
              <a:ext cx="727224" cy="14983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57528" y="1135475"/>
              <a:ext cx="678123" cy="16572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789109" y="1180193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41824" y="0"/>
                  </a:moveTo>
                  <a:lnTo>
                    <a:pt x="0" y="0"/>
                  </a:lnTo>
                  <a:lnTo>
                    <a:pt x="0" y="20883"/>
                  </a:lnTo>
                  <a:lnTo>
                    <a:pt x="41824" y="20883"/>
                  </a:lnTo>
                  <a:lnTo>
                    <a:pt x="4182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18445" y="72076"/>
              <a:ext cx="539506" cy="59253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519" y="16509"/>
              <a:ext cx="1327150" cy="1361440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5" y="2476498"/>
            <a:ext cx="5001660" cy="37512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622" y="1641475"/>
            <a:ext cx="6115024" cy="45862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6730"/>
            <a:chOff x="0" y="0"/>
            <a:chExt cx="12192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65409" y="147320"/>
              <a:ext cx="1666240" cy="7607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" y="1334769"/>
              <a:ext cx="2040889" cy="114172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95909" y="1641475"/>
            <a:ext cx="1465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5" dirty="0">
                <a:latin typeface="Calibri"/>
                <a:cs typeface="Calibri"/>
              </a:rPr>
              <a:t>F</a:t>
            </a:r>
            <a:r>
              <a:rPr sz="1800" b="1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A-P</a:t>
            </a:r>
            <a:r>
              <a:rPr sz="1800" b="1" spc="5" dirty="0">
                <a:latin typeface="Calibri"/>
                <a:cs typeface="Calibri"/>
              </a:rPr>
              <a:t>H</a:t>
            </a:r>
            <a:r>
              <a:rPr sz="1800" b="1" spc="-40" dirty="0">
                <a:latin typeface="Calibri"/>
                <a:cs typeface="Calibri"/>
              </a:rPr>
              <a:t>O</a:t>
            </a:r>
            <a:r>
              <a:rPr sz="1800" b="1" spc="-55" dirty="0">
                <a:latin typeface="Calibri"/>
                <a:cs typeface="Calibri"/>
              </a:rPr>
              <a:t>T</a:t>
            </a:r>
            <a:r>
              <a:rPr sz="1800" b="1" spc="-5" dirty="0">
                <a:latin typeface="Calibri"/>
                <a:cs typeface="Calibri"/>
              </a:rPr>
              <a:t>OS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6519" y="16509"/>
            <a:ext cx="10996930" cy="6212840"/>
            <a:chOff x="96519" y="16509"/>
            <a:chExt cx="10996930" cy="62128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0744" y="782218"/>
              <a:ext cx="190884" cy="23837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44091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4091" y="230207"/>
                  </a:lnTo>
                  <a:lnTo>
                    <a:pt x="44091" y="187529"/>
                  </a:lnTo>
                  <a:lnTo>
                    <a:pt x="64090" y="166184"/>
                  </a:lnTo>
                  <a:lnTo>
                    <a:pt x="108182" y="230207"/>
                  </a:lnTo>
                  <a:lnTo>
                    <a:pt x="163178" y="230207"/>
                  </a:lnTo>
                  <a:lnTo>
                    <a:pt x="95000" y="138943"/>
                  </a:lnTo>
                  <a:lnTo>
                    <a:pt x="161357" y="63566"/>
                  </a:lnTo>
                  <a:lnTo>
                    <a:pt x="107263" y="63566"/>
                  </a:lnTo>
                  <a:lnTo>
                    <a:pt x="44091" y="137580"/>
                  </a:lnTo>
                  <a:lnTo>
                    <a:pt x="44091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108182" y="230207"/>
                  </a:moveTo>
                  <a:lnTo>
                    <a:pt x="64090" y="166184"/>
                  </a:lnTo>
                  <a:lnTo>
                    <a:pt x="44091" y="187529"/>
                  </a:lnTo>
                  <a:lnTo>
                    <a:pt x="44091" y="230207"/>
                  </a:lnTo>
                  <a:lnTo>
                    <a:pt x="0" y="230207"/>
                  </a:lnTo>
                  <a:lnTo>
                    <a:pt x="0" y="0"/>
                  </a:lnTo>
                  <a:lnTo>
                    <a:pt x="44091" y="0"/>
                  </a:lnTo>
                  <a:lnTo>
                    <a:pt x="44091" y="137580"/>
                  </a:lnTo>
                  <a:lnTo>
                    <a:pt x="107263" y="63566"/>
                  </a:lnTo>
                  <a:lnTo>
                    <a:pt x="161357" y="63566"/>
                  </a:lnTo>
                  <a:lnTo>
                    <a:pt x="95000" y="138943"/>
                  </a:lnTo>
                  <a:lnTo>
                    <a:pt x="163178" y="230207"/>
                  </a:lnTo>
                  <a:lnTo>
                    <a:pt x="108182" y="230207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01378" y="786072"/>
              <a:ext cx="49530" cy="230504"/>
            </a:xfrm>
            <a:custGeom>
              <a:avLst/>
              <a:gdLst/>
              <a:ahLst/>
              <a:cxnLst/>
              <a:rect l="l" t="t" r="r" b="b"/>
              <a:pathLst>
                <a:path w="49529" h="230505">
                  <a:moveTo>
                    <a:pt x="49098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9098" y="230207"/>
                  </a:lnTo>
                  <a:lnTo>
                    <a:pt x="4909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4791" y="844883"/>
              <a:ext cx="157708" cy="17161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4323" y="785850"/>
              <a:ext cx="170439" cy="23474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8179" y="70369"/>
                  </a:moveTo>
                  <a:lnTo>
                    <a:pt x="4093" y="70369"/>
                  </a:lnTo>
                  <a:lnTo>
                    <a:pt x="4093" y="237010"/>
                  </a:lnTo>
                  <a:lnTo>
                    <a:pt x="48179" y="237010"/>
                  </a:lnTo>
                  <a:lnTo>
                    <a:pt x="48179" y="70369"/>
                  </a:lnTo>
                  <a:close/>
                </a:path>
                <a:path w="52704" h="237490">
                  <a:moveTo>
                    <a:pt x="25913" y="0"/>
                  </a:moveTo>
                  <a:lnTo>
                    <a:pt x="0" y="25872"/>
                  </a:lnTo>
                  <a:lnTo>
                    <a:pt x="1364" y="34049"/>
                  </a:lnTo>
                  <a:lnTo>
                    <a:pt x="5007" y="41309"/>
                  </a:lnTo>
                  <a:lnTo>
                    <a:pt x="10904" y="47211"/>
                  </a:lnTo>
                  <a:lnTo>
                    <a:pt x="17732" y="50843"/>
                  </a:lnTo>
                  <a:lnTo>
                    <a:pt x="25913" y="52218"/>
                  </a:lnTo>
                  <a:lnTo>
                    <a:pt x="34095" y="50843"/>
                  </a:lnTo>
                  <a:lnTo>
                    <a:pt x="41368" y="47211"/>
                  </a:lnTo>
                  <a:lnTo>
                    <a:pt x="47277" y="41309"/>
                  </a:lnTo>
                  <a:lnTo>
                    <a:pt x="50908" y="34049"/>
                  </a:lnTo>
                  <a:lnTo>
                    <a:pt x="52272" y="25872"/>
                  </a:lnTo>
                  <a:lnTo>
                    <a:pt x="50908" y="17712"/>
                  </a:lnTo>
                  <a:lnTo>
                    <a:pt x="47277" y="10435"/>
                  </a:lnTo>
                  <a:lnTo>
                    <a:pt x="41368" y="4989"/>
                  </a:lnTo>
                  <a:lnTo>
                    <a:pt x="34095" y="1357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093" y="237010"/>
                  </a:moveTo>
                  <a:lnTo>
                    <a:pt x="4093" y="70369"/>
                  </a:lnTo>
                  <a:lnTo>
                    <a:pt x="48179" y="70369"/>
                  </a:lnTo>
                  <a:lnTo>
                    <a:pt x="48179" y="237010"/>
                  </a:lnTo>
                  <a:lnTo>
                    <a:pt x="4093" y="237010"/>
                  </a:lnTo>
                  <a:close/>
                </a:path>
                <a:path w="52704" h="237490">
                  <a:moveTo>
                    <a:pt x="0" y="25872"/>
                  </a:moveTo>
                  <a:lnTo>
                    <a:pt x="25913" y="0"/>
                  </a:lnTo>
                  <a:lnTo>
                    <a:pt x="34095" y="1357"/>
                  </a:lnTo>
                  <a:lnTo>
                    <a:pt x="41368" y="4989"/>
                  </a:lnTo>
                  <a:lnTo>
                    <a:pt x="47277" y="10435"/>
                  </a:lnTo>
                  <a:lnTo>
                    <a:pt x="50908" y="17712"/>
                  </a:lnTo>
                  <a:lnTo>
                    <a:pt x="52272" y="25872"/>
                  </a:lnTo>
                  <a:lnTo>
                    <a:pt x="50908" y="34049"/>
                  </a:lnTo>
                  <a:lnTo>
                    <a:pt x="47277" y="41309"/>
                  </a:lnTo>
                  <a:lnTo>
                    <a:pt x="41368" y="47211"/>
                  </a:lnTo>
                  <a:lnTo>
                    <a:pt x="34095" y="50843"/>
                  </a:lnTo>
                  <a:lnTo>
                    <a:pt x="25913" y="52218"/>
                  </a:lnTo>
                  <a:lnTo>
                    <a:pt x="17732" y="50843"/>
                  </a:lnTo>
                  <a:lnTo>
                    <a:pt x="10904" y="47211"/>
                  </a:lnTo>
                  <a:lnTo>
                    <a:pt x="5007" y="41309"/>
                  </a:lnTo>
                  <a:lnTo>
                    <a:pt x="1364" y="34049"/>
                  </a:lnTo>
                  <a:lnTo>
                    <a:pt x="0" y="25872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5226" y="844883"/>
              <a:ext cx="155430" cy="17570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ln w="31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solidFill>
              <a:srgbClr val="0D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ln w="3175">
              <a:solidFill>
                <a:srgbClr val="0D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42107" y="1092791"/>
              <a:ext cx="727224" cy="14983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57528" y="1135475"/>
              <a:ext cx="678123" cy="16572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789109" y="1180193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41824" y="0"/>
                  </a:moveTo>
                  <a:lnTo>
                    <a:pt x="0" y="0"/>
                  </a:lnTo>
                  <a:lnTo>
                    <a:pt x="0" y="20883"/>
                  </a:lnTo>
                  <a:lnTo>
                    <a:pt x="41824" y="20883"/>
                  </a:lnTo>
                  <a:lnTo>
                    <a:pt x="4182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18445" y="72076"/>
              <a:ext cx="539506" cy="59253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519" y="16509"/>
              <a:ext cx="1327150" cy="136144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29349" y="2294889"/>
              <a:ext cx="4864100" cy="393446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12239" y="2294889"/>
              <a:ext cx="4870450" cy="39344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6730"/>
            <a:chOff x="0" y="0"/>
            <a:chExt cx="12192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67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5409" y="147320"/>
              <a:ext cx="1666240" cy="7607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6830" y="1228089"/>
              <a:ext cx="9408160" cy="109473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58160" y="1500822"/>
            <a:ext cx="74612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IMPLEMENTION</a:t>
            </a:r>
            <a:r>
              <a:rPr sz="2800" spc="-10" dirty="0"/>
              <a:t> </a:t>
            </a:r>
            <a:r>
              <a:rPr sz="2800" spc="-5" dirty="0"/>
              <a:t>PLAN</a:t>
            </a:r>
            <a:r>
              <a:rPr sz="2800" spc="5" dirty="0"/>
              <a:t> </a:t>
            </a:r>
            <a:r>
              <a:rPr sz="2800" dirty="0"/>
              <a:t>AFTER</a:t>
            </a:r>
            <a:r>
              <a:rPr sz="2800" spc="-10" dirty="0"/>
              <a:t> </a:t>
            </a:r>
            <a:r>
              <a:rPr sz="2800" spc="-45" dirty="0"/>
              <a:t>TARGET</a:t>
            </a:r>
            <a:r>
              <a:rPr sz="2800" spc="-5" dirty="0"/>
              <a:t> </a:t>
            </a:r>
            <a:r>
              <a:rPr sz="2800" spc="-35" dirty="0"/>
              <a:t>ALLOCATION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1393189" y="2716148"/>
            <a:ext cx="7922259" cy="3185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Define</a:t>
            </a:r>
            <a:r>
              <a:rPr sz="1800" b="1" spc="-2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74151"/>
                </a:solidFill>
                <a:latin typeface="Times New Roman"/>
                <a:cs typeface="Times New Roman"/>
              </a:rPr>
              <a:t>Clear</a:t>
            </a:r>
            <a:r>
              <a:rPr sz="1800" b="1" spc="-5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74151"/>
                </a:solidFill>
                <a:latin typeface="Times New Roman"/>
                <a:cs typeface="Times New Roman"/>
              </a:rPr>
              <a:t>Objectives: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ts val="4320"/>
              </a:lnSpc>
              <a:spcBef>
                <a:spcPts val="505"/>
              </a:spcBef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Clearly articulate the goals and objectives of the skill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development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training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program.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Align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objectives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with the overall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organizational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strategy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and individual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career growth</a:t>
            </a:r>
            <a:r>
              <a:rPr sz="1800" dirty="0">
                <a:solidFill>
                  <a:srgbClr val="374151"/>
                </a:solidFill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Arial MT"/>
              <a:cs typeface="Arial MT"/>
            </a:endParaRPr>
          </a:p>
          <a:p>
            <a:pPr marL="32384">
              <a:lnSpc>
                <a:spcPct val="100000"/>
              </a:lnSpc>
            </a:pPr>
            <a:r>
              <a:rPr sz="1800" b="1" spc="-10" dirty="0">
                <a:solidFill>
                  <a:srgbClr val="374151"/>
                </a:solidFill>
                <a:latin typeface="Times New Roman"/>
                <a:cs typeface="Times New Roman"/>
              </a:rPr>
              <a:t>Identif</a:t>
            </a: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y</a:t>
            </a:r>
            <a:r>
              <a:rPr sz="1800" b="1" spc="-3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b="1" spc="-175" dirty="0">
                <a:solidFill>
                  <a:srgbClr val="374151"/>
                </a:solidFill>
                <a:latin typeface="Times New Roman"/>
                <a:cs typeface="Times New Roman"/>
              </a:rPr>
              <a:t>T</a:t>
            </a:r>
            <a:r>
              <a:rPr sz="1800" b="1" spc="-5" dirty="0">
                <a:solidFill>
                  <a:srgbClr val="374151"/>
                </a:solidFill>
                <a:latin typeface="Times New Roman"/>
                <a:cs typeface="Times New Roman"/>
              </a:rPr>
              <a:t>arge</a:t>
            </a:r>
            <a:r>
              <a:rPr sz="1800" b="1" dirty="0">
                <a:solidFill>
                  <a:srgbClr val="374151"/>
                </a:solidFill>
                <a:latin typeface="Times New Roman"/>
                <a:cs typeface="Times New Roman"/>
              </a:rPr>
              <a:t>t</a:t>
            </a:r>
            <a:r>
              <a:rPr sz="1800" b="1" spc="-10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374151"/>
                </a:solidFill>
                <a:latin typeface="Times New Roman"/>
                <a:cs typeface="Times New Roman"/>
              </a:rPr>
              <a:t>Audienc</a:t>
            </a:r>
            <a:r>
              <a:rPr sz="1800" b="1" dirty="0">
                <a:solidFill>
                  <a:srgbClr val="374151"/>
                </a:solidFill>
                <a:latin typeface="Times New Roman"/>
                <a:cs typeface="Times New Roman"/>
              </a:rPr>
              <a:t>e:</a:t>
            </a:r>
            <a:endParaRPr sz="1800">
              <a:latin typeface="Times New Roman"/>
              <a:cs typeface="Times New Roman"/>
            </a:endParaRPr>
          </a:p>
          <a:p>
            <a:pPr marL="32384" marR="2085339">
              <a:lnSpc>
                <a:spcPct val="200000"/>
              </a:lnSpc>
            </a:pP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Define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the specific 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target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audience for the 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training program.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 Consider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factors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such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as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job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roles,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skill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levels,</a:t>
            </a:r>
            <a:r>
              <a:rPr sz="1800" spc="-10" dirty="0">
                <a:solidFill>
                  <a:srgbClr val="37415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74151"/>
                </a:solidFill>
                <a:latin typeface="Times New Roman"/>
                <a:cs typeface="Times New Roman"/>
              </a:rPr>
              <a:t>and</a:t>
            </a:r>
            <a:r>
              <a:rPr sz="1800" spc="-5" dirty="0">
                <a:solidFill>
                  <a:srgbClr val="374151"/>
                </a:solidFill>
                <a:latin typeface="Times New Roman"/>
                <a:cs typeface="Times New Roman"/>
              </a:rPr>
              <a:t> departments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6519" y="16509"/>
            <a:ext cx="6439535" cy="1361440"/>
            <a:chOff x="96519" y="16509"/>
            <a:chExt cx="6439535" cy="136144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0744" y="782218"/>
              <a:ext cx="190884" cy="23837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44091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4091" y="230207"/>
                  </a:lnTo>
                  <a:lnTo>
                    <a:pt x="44091" y="187529"/>
                  </a:lnTo>
                  <a:lnTo>
                    <a:pt x="64090" y="166184"/>
                  </a:lnTo>
                  <a:lnTo>
                    <a:pt x="108182" y="230207"/>
                  </a:lnTo>
                  <a:lnTo>
                    <a:pt x="163178" y="230207"/>
                  </a:lnTo>
                  <a:lnTo>
                    <a:pt x="95000" y="138943"/>
                  </a:lnTo>
                  <a:lnTo>
                    <a:pt x="161357" y="63566"/>
                  </a:lnTo>
                  <a:lnTo>
                    <a:pt x="107263" y="63566"/>
                  </a:lnTo>
                  <a:lnTo>
                    <a:pt x="44091" y="137580"/>
                  </a:lnTo>
                  <a:lnTo>
                    <a:pt x="44091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63229" y="786072"/>
              <a:ext cx="163195" cy="230504"/>
            </a:xfrm>
            <a:custGeom>
              <a:avLst/>
              <a:gdLst/>
              <a:ahLst/>
              <a:cxnLst/>
              <a:rect l="l" t="t" r="r" b="b"/>
              <a:pathLst>
                <a:path w="163195" h="230505">
                  <a:moveTo>
                    <a:pt x="108182" y="230207"/>
                  </a:moveTo>
                  <a:lnTo>
                    <a:pt x="64090" y="166184"/>
                  </a:lnTo>
                  <a:lnTo>
                    <a:pt x="44091" y="187529"/>
                  </a:lnTo>
                  <a:lnTo>
                    <a:pt x="44091" y="230207"/>
                  </a:lnTo>
                  <a:lnTo>
                    <a:pt x="0" y="230207"/>
                  </a:lnTo>
                  <a:lnTo>
                    <a:pt x="0" y="0"/>
                  </a:lnTo>
                  <a:lnTo>
                    <a:pt x="44091" y="0"/>
                  </a:lnTo>
                  <a:lnTo>
                    <a:pt x="44091" y="137580"/>
                  </a:lnTo>
                  <a:lnTo>
                    <a:pt x="107263" y="63566"/>
                  </a:lnTo>
                  <a:lnTo>
                    <a:pt x="161357" y="63566"/>
                  </a:lnTo>
                  <a:lnTo>
                    <a:pt x="95000" y="138943"/>
                  </a:lnTo>
                  <a:lnTo>
                    <a:pt x="163178" y="230207"/>
                  </a:lnTo>
                  <a:lnTo>
                    <a:pt x="108182" y="230207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01378" y="786072"/>
              <a:ext cx="49530" cy="230504"/>
            </a:xfrm>
            <a:custGeom>
              <a:avLst/>
              <a:gdLst/>
              <a:ahLst/>
              <a:cxnLst/>
              <a:rect l="l" t="t" r="r" b="b"/>
              <a:pathLst>
                <a:path w="49529" h="230505">
                  <a:moveTo>
                    <a:pt x="49098" y="0"/>
                  </a:moveTo>
                  <a:lnTo>
                    <a:pt x="0" y="0"/>
                  </a:lnTo>
                  <a:lnTo>
                    <a:pt x="0" y="230207"/>
                  </a:lnTo>
                  <a:lnTo>
                    <a:pt x="49098" y="230207"/>
                  </a:lnTo>
                  <a:lnTo>
                    <a:pt x="49098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94791" y="844883"/>
              <a:ext cx="157708" cy="1716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4323" y="785850"/>
              <a:ext cx="170439" cy="23474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8179" y="70369"/>
                  </a:moveTo>
                  <a:lnTo>
                    <a:pt x="4093" y="70369"/>
                  </a:lnTo>
                  <a:lnTo>
                    <a:pt x="4093" y="237010"/>
                  </a:lnTo>
                  <a:lnTo>
                    <a:pt x="48179" y="237010"/>
                  </a:lnTo>
                  <a:lnTo>
                    <a:pt x="48179" y="70369"/>
                  </a:lnTo>
                  <a:close/>
                </a:path>
                <a:path w="52704" h="237490">
                  <a:moveTo>
                    <a:pt x="25913" y="0"/>
                  </a:moveTo>
                  <a:lnTo>
                    <a:pt x="0" y="25872"/>
                  </a:lnTo>
                  <a:lnTo>
                    <a:pt x="1364" y="34049"/>
                  </a:lnTo>
                  <a:lnTo>
                    <a:pt x="5007" y="41309"/>
                  </a:lnTo>
                  <a:lnTo>
                    <a:pt x="10904" y="47211"/>
                  </a:lnTo>
                  <a:lnTo>
                    <a:pt x="17732" y="50843"/>
                  </a:lnTo>
                  <a:lnTo>
                    <a:pt x="25913" y="52218"/>
                  </a:lnTo>
                  <a:lnTo>
                    <a:pt x="34095" y="50843"/>
                  </a:lnTo>
                  <a:lnTo>
                    <a:pt x="41368" y="47211"/>
                  </a:lnTo>
                  <a:lnTo>
                    <a:pt x="47277" y="41309"/>
                  </a:lnTo>
                  <a:lnTo>
                    <a:pt x="50908" y="34049"/>
                  </a:lnTo>
                  <a:lnTo>
                    <a:pt x="52272" y="25872"/>
                  </a:lnTo>
                  <a:lnTo>
                    <a:pt x="50908" y="17712"/>
                  </a:lnTo>
                  <a:lnTo>
                    <a:pt x="47277" y="10435"/>
                  </a:lnTo>
                  <a:lnTo>
                    <a:pt x="41368" y="4989"/>
                  </a:lnTo>
                  <a:lnTo>
                    <a:pt x="34095" y="1357"/>
                  </a:lnTo>
                  <a:lnTo>
                    <a:pt x="25913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94082" y="779269"/>
              <a:ext cx="52705" cy="237490"/>
            </a:xfrm>
            <a:custGeom>
              <a:avLst/>
              <a:gdLst/>
              <a:ahLst/>
              <a:cxnLst/>
              <a:rect l="l" t="t" r="r" b="b"/>
              <a:pathLst>
                <a:path w="52704" h="237490">
                  <a:moveTo>
                    <a:pt x="4093" y="237010"/>
                  </a:moveTo>
                  <a:lnTo>
                    <a:pt x="4093" y="70369"/>
                  </a:lnTo>
                  <a:lnTo>
                    <a:pt x="48179" y="70369"/>
                  </a:lnTo>
                  <a:lnTo>
                    <a:pt x="48179" y="237010"/>
                  </a:lnTo>
                  <a:lnTo>
                    <a:pt x="4093" y="237010"/>
                  </a:lnTo>
                  <a:close/>
                </a:path>
                <a:path w="52704" h="237490">
                  <a:moveTo>
                    <a:pt x="0" y="25872"/>
                  </a:moveTo>
                  <a:lnTo>
                    <a:pt x="25913" y="0"/>
                  </a:lnTo>
                  <a:lnTo>
                    <a:pt x="34095" y="1357"/>
                  </a:lnTo>
                  <a:lnTo>
                    <a:pt x="41368" y="4989"/>
                  </a:lnTo>
                  <a:lnTo>
                    <a:pt x="47277" y="10435"/>
                  </a:lnTo>
                  <a:lnTo>
                    <a:pt x="50908" y="17712"/>
                  </a:lnTo>
                  <a:lnTo>
                    <a:pt x="52272" y="25872"/>
                  </a:lnTo>
                  <a:lnTo>
                    <a:pt x="50908" y="34049"/>
                  </a:lnTo>
                  <a:lnTo>
                    <a:pt x="47277" y="41309"/>
                  </a:lnTo>
                  <a:lnTo>
                    <a:pt x="41368" y="47211"/>
                  </a:lnTo>
                  <a:lnTo>
                    <a:pt x="34095" y="50843"/>
                  </a:lnTo>
                  <a:lnTo>
                    <a:pt x="25913" y="52218"/>
                  </a:lnTo>
                  <a:lnTo>
                    <a:pt x="17732" y="50843"/>
                  </a:lnTo>
                  <a:lnTo>
                    <a:pt x="10904" y="47211"/>
                  </a:lnTo>
                  <a:lnTo>
                    <a:pt x="5007" y="41309"/>
                  </a:lnTo>
                  <a:lnTo>
                    <a:pt x="1364" y="34049"/>
                  </a:lnTo>
                  <a:lnTo>
                    <a:pt x="0" y="25872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5226" y="844883"/>
              <a:ext cx="155430" cy="17570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solidFill>
              <a:srgbClr val="F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38214" y="809687"/>
              <a:ext cx="65405" cy="207010"/>
            </a:xfrm>
            <a:custGeom>
              <a:avLst/>
              <a:gdLst/>
              <a:ahLst/>
              <a:cxnLst/>
              <a:rect l="l" t="t" r="r" b="b"/>
              <a:pathLst>
                <a:path w="65404" h="207009">
                  <a:moveTo>
                    <a:pt x="32730" y="0"/>
                  </a:moveTo>
                  <a:lnTo>
                    <a:pt x="0" y="43584"/>
                  </a:lnTo>
                  <a:lnTo>
                    <a:pt x="10465" y="43584"/>
                  </a:lnTo>
                  <a:lnTo>
                    <a:pt x="10465" y="206592"/>
                  </a:lnTo>
                  <a:lnTo>
                    <a:pt x="54551" y="206592"/>
                  </a:lnTo>
                  <a:lnTo>
                    <a:pt x="54551" y="43584"/>
                  </a:lnTo>
                  <a:lnTo>
                    <a:pt x="64998" y="43584"/>
                  </a:lnTo>
                  <a:lnTo>
                    <a:pt x="32730" y="0"/>
                  </a:lnTo>
                  <a:close/>
                </a:path>
              </a:pathLst>
            </a:custGeom>
            <a:ln w="3175">
              <a:solidFill>
                <a:srgbClr val="F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solidFill>
              <a:srgbClr val="0D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25941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267" y="0"/>
                  </a:moveTo>
                  <a:lnTo>
                    <a:pt x="0" y="44503"/>
                  </a:lnTo>
                  <a:lnTo>
                    <a:pt x="10459" y="44503"/>
                  </a:lnTo>
                  <a:lnTo>
                    <a:pt x="10459" y="267889"/>
                  </a:lnTo>
                  <a:lnTo>
                    <a:pt x="54551" y="267889"/>
                  </a:lnTo>
                  <a:lnTo>
                    <a:pt x="54551" y="44503"/>
                  </a:lnTo>
                  <a:lnTo>
                    <a:pt x="64992" y="44503"/>
                  </a:lnTo>
                  <a:lnTo>
                    <a:pt x="32267" y="0"/>
                  </a:lnTo>
                  <a:close/>
                </a:path>
              </a:pathLst>
            </a:custGeom>
            <a:ln w="3175">
              <a:solidFill>
                <a:srgbClr val="0DE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13216" y="748390"/>
              <a:ext cx="65405" cy="267970"/>
            </a:xfrm>
            <a:custGeom>
              <a:avLst/>
              <a:gdLst/>
              <a:ahLst/>
              <a:cxnLst/>
              <a:rect l="l" t="t" r="r" b="b"/>
              <a:pathLst>
                <a:path w="65404" h="267969">
                  <a:moveTo>
                    <a:pt x="32712" y="0"/>
                  </a:moveTo>
                  <a:lnTo>
                    <a:pt x="0" y="44503"/>
                  </a:lnTo>
                  <a:lnTo>
                    <a:pt x="10447" y="44503"/>
                  </a:lnTo>
                  <a:lnTo>
                    <a:pt x="10447" y="267889"/>
                  </a:lnTo>
                  <a:lnTo>
                    <a:pt x="54539" y="267889"/>
                  </a:lnTo>
                  <a:lnTo>
                    <a:pt x="54539" y="44503"/>
                  </a:lnTo>
                  <a:lnTo>
                    <a:pt x="64998" y="44503"/>
                  </a:lnTo>
                  <a:lnTo>
                    <a:pt x="32712" y="0"/>
                  </a:lnTo>
                  <a:close/>
                </a:path>
              </a:pathLst>
            </a:custGeom>
            <a:ln w="3175">
              <a:solidFill>
                <a:srgbClr val="0000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42107" y="1092791"/>
              <a:ext cx="727224" cy="14983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7528" y="1135475"/>
              <a:ext cx="678123" cy="16572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789109" y="1180193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41824" y="0"/>
                  </a:moveTo>
                  <a:lnTo>
                    <a:pt x="0" y="0"/>
                  </a:lnTo>
                  <a:lnTo>
                    <a:pt x="0" y="20883"/>
                  </a:lnTo>
                  <a:lnTo>
                    <a:pt x="41824" y="20883"/>
                  </a:lnTo>
                  <a:lnTo>
                    <a:pt x="41824" y="0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18445" y="72076"/>
              <a:ext cx="539506" cy="59253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519" y="16509"/>
              <a:ext cx="1327150" cy="1361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3383</Words>
  <Application>Microsoft Office PowerPoint</Application>
  <PresentationFormat>Custom</PresentationFormat>
  <Paragraphs>454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PRESENTATION BY KULBHUSHAN  JAIN VEENA JAIN TRUST</vt:lpstr>
      <vt:lpstr>KJVJT FOUNDED 2009</vt:lpstr>
      <vt:lpstr>ABOUT US</vt:lpstr>
      <vt:lpstr>ABOUT US</vt:lpstr>
      <vt:lpstr>ABOUT US</vt:lpstr>
      <vt:lpstr>ABOUT US</vt:lpstr>
      <vt:lpstr>PowerPoint Presentation</vt:lpstr>
      <vt:lpstr>PowerPoint Presentation</vt:lpstr>
      <vt:lpstr>IMPLEMENTION PLAN AFTER TARGET ALLOCATION</vt:lpstr>
      <vt:lpstr>PowerPoint Presentation</vt:lpstr>
      <vt:lpstr>METHODOLOGIES –MOBILIZATION TEAM</vt:lpstr>
      <vt:lpstr>METHODOLOGIES –MOBILIZATION &amp; COUNSELING</vt:lpstr>
      <vt:lpstr>PowerPoint Presentation</vt:lpstr>
      <vt:lpstr>PowerPoint Presentation</vt:lpstr>
      <vt:lpstr>Post-Assessment:</vt:lpstr>
      <vt:lpstr>PowerPoint Presentation</vt:lpstr>
      <vt:lpstr>MONITORING PLAN FOR PROJECT EFFICIENCY</vt:lpstr>
      <vt:lpstr>PROJECT MONITORING PLAN</vt:lpstr>
      <vt:lpstr>TRAINING PROCESS</vt:lpstr>
      <vt:lpstr>Data Analysis:</vt:lpstr>
      <vt:lpstr>Quality Assurance:</vt:lpstr>
      <vt:lpstr>Timeline Adherence:</vt:lpstr>
      <vt:lpstr>PowerPoint Presentation</vt:lpstr>
      <vt:lpstr>EXISTING TRACKING PROCESS POST PLACEMENT OF ALUMNI</vt:lpstr>
      <vt:lpstr>EXISTING TRACKING PROCESS POST PLACEMENT OF ALUMNI</vt:lpstr>
      <vt:lpstr>PowerPoint Presentation</vt:lpstr>
      <vt:lpstr>PowerPoint Presentation</vt:lpstr>
      <vt:lpstr>PowerPoint Presentation</vt:lpstr>
      <vt:lpstr>EMPLOYABILITY POTENTIAL ASSESSMENT BASED ON  TARGET DEMAND AND MOU’S SHARED</vt:lpstr>
      <vt:lpstr>PowerPoint Presentation</vt:lpstr>
      <vt:lpstr>Monitoring and Evaluation:</vt:lpstr>
      <vt:lpstr>Continuous Improvement:</vt:lpstr>
      <vt:lpstr>PLACEMENT TIE-UPS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lenovo</cp:lastModifiedBy>
  <cp:revision>1</cp:revision>
  <cp:lastPrinted>2024-10-19T08:44:34Z</cp:lastPrinted>
  <dcterms:created xsi:type="dcterms:W3CDTF">2024-10-19T08:42:48Z</dcterms:created>
  <dcterms:modified xsi:type="dcterms:W3CDTF">2024-10-19T08:50:47Z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2024-10-19T00:00:00Z</vt:filetime>
  </property>
</Properties>
</file>